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0" r:id="rId1"/>
  </p:sldMasterIdLst>
  <p:notesMasterIdLst>
    <p:notesMasterId r:id="rId31"/>
  </p:notesMasterIdLst>
  <p:sldIdLst>
    <p:sldId id="713" r:id="rId2"/>
    <p:sldId id="1144" r:id="rId3"/>
    <p:sldId id="1134" r:id="rId4"/>
    <p:sldId id="1146" r:id="rId5"/>
    <p:sldId id="1121" r:id="rId6"/>
    <p:sldId id="1117" r:id="rId7"/>
    <p:sldId id="1118" r:id="rId8"/>
    <p:sldId id="1139" r:id="rId9"/>
    <p:sldId id="1140" r:id="rId10"/>
    <p:sldId id="1119" r:id="rId11"/>
    <p:sldId id="1120" r:id="rId12"/>
    <p:sldId id="1122" r:id="rId13"/>
    <p:sldId id="1123" r:id="rId14"/>
    <p:sldId id="1150" r:id="rId15"/>
    <p:sldId id="1124" r:id="rId16"/>
    <p:sldId id="1137" r:id="rId17"/>
    <p:sldId id="1138" r:id="rId18"/>
    <p:sldId id="1136" r:id="rId19"/>
    <p:sldId id="1141" r:id="rId20"/>
    <p:sldId id="1148" r:id="rId21"/>
    <p:sldId id="1125" r:id="rId22"/>
    <p:sldId id="1126" r:id="rId23"/>
    <p:sldId id="1127" r:id="rId24"/>
    <p:sldId id="1037" r:id="rId25"/>
    <p:sldId id="1130" r:id="rId26"/>
    <p:sldId id="1132" r:id="rId27"/>
    <p:sldId id="1142" r:id="rId28"/>
    <p:sldId id="1149" r:id="rId29"/>
    <p:sldId id="1143" r:id="rId30"/>
  </p:sldIdLst>
  <p:sldSz cx="9144000" cy="5143500" type="screen16x9"/>
  <p:notesSz cx="6858000" cy="9313863"/>
  <p:defaultTextStyle>
    <a:defPPr>
      <a:defRPr lang="en-US"/>
    </a:defPPr>
    <a:lvl1pPr algn="l" rtl="0" fontAlgn="base">
      <a:spcBef>
        <a:spcPct val="0"/>
      </a:spcBef>
      <a:spcAft>
        <a:spcPct val="0"/>
      </a:spcAft>
      <a:defRPr sz="2400" kern="1200">
        <a:solidFill>
          <a:schemeClr val="tx1"/>
        </a:solidFill>
        <a:latin typeface="Arial" charset="0"/>
        <a:ea typeface="ヒラギノ角ゴ Pro W3"/>
        <a:cs typeface="Arial" charset="0"/>
      </a:defRPr>
    </a:lvl1pPr>
    <a:lvl2pPr marL="457200" algn="l" rtl="0" fontAlgn="base">
      <a:spcBef>
        <a:spcPct val="0"/>
      </a:spcBef>
      <a:spcAft>
        <a:spcPct val="0"/>
      </a:spcAft>
      <a:defRPr sz="2400" kern="1200">
        <a:solidFill>
          <a:schemeClr val="tx1"/>
        </a:solidFill>
        <a:latin typeface="Arial" charset="0"/>
        <a:ea typeface="ヒラギノ角ゴ Pro W3"/>
        <a:cs typeface="Arial" charset="0"/>
      </a:defRPr>
    </a:lvl2pPr>
    <a:lvl3pPr marL="914400" algn="l" rtl="0" fontAlgn="base">
      <a:spcBef>
        <a:spcPct val="0"/>
      </a:spcBef>
      <a:spcAft>
        <a:spcPct val="0"/>
      </a:spcAft>
      <a:defRPr sz="2400" kern="1200">
        <a:solidFill>
          <a:schemeClr val="tx1"/>
        </a:solidFill>
        <a:latin typeface="Arial" charset="0"/>
        <a:ea typeface="ヒラギノ角ゴ Pro W3"/>
        <a:cs typeface="Arial" charset="0"/>
      </a:defRPr>
    </a:lvl3pPr>
    <a:lvl4pPr marL="1371600" algn="l" rtl="0" fontAlgn="base">
      <a:spcBef>
        <a:spcPct val="0"/>
      </a:spcBef>
      <a:spcAft>
        <a:spcPct val="0"/>
      </a:spcAft>
      <a:defRPr sz="2400" kern="1200">
        <a:solidFill>
          <a:schemeClr val="tx1"/>
        </a:solidFill>
        <a:latin typeface="Arial" charset="0"/>
        <a:ea typeface="ヒラギノ角ゴ Pro W3"/>
        <a:cs typeface="Arial" charset="0"/>
      </a:defRPr>
    </a:lvl4pPr>
    <a:lvl5pPr marL="1828800" algn="l" rtl="0" fontAlgn="base">
      <a:spcBef>
        <a:spcPct val="0"/>
      </a:spcBef>
      <a:spcAft>
        <a:spcPct val="0"/>
      </a:spcAft>
      <a:defRPr sz="2400" kern="1200">
        <a:solidFill>
          <a:schemeClr val="tx1"/>
        </a:solidFill>
        <a:latin typeface="Arial" charset="0"/>
        <a:ea typeface="ヒラギノ角ゴ Pro W3"/>
        <a:cs typeface="Arial" charset="0"/>
      </a:defRPr>
    </a:lvl5pPr>
    <a:lvl6pPr marL="2286000" algn="l" defTabSz="914400" rtl="0" eaLnBrk="1" latinLnBrk="0" hangingPunct="1">
      <a:defRPr sz="2400" kern="1200">
        <a:solidFill>
          <a:schemeClr val="tx1"/>
        </a:solidFill>
        <a:latin typeface="Arial" charset="0"/>
        <a:ea typeface="ヒラギノ角ゴ Pro W3"/>
        <a:cs typeface="Arial" charset="0"/>
      </a:defRPr>
    </a:lvl6pPr>
    <a:lvl7pPr marL="2743200" algn="l" defTabSz="914400" rtl="0" eaLnBrk="1" latinLnBrk="0" hangingPunct="1">
      <a:defRPr sz="2400" kern="1200">
        <a:solidFill>
          <a:schemeClr val="tx1"/>
        </a:solidFill>
        <a:latin typeface="Arial" charset="0"/>
        <a:ea typeface="ヒラギノ角ゴ Pro W3"/>
        <a:cs typeface="Arial" charset="0"/>
      </a:defRPr>
    </a:lvl7pPr>
    <a:lvl8pPr marL="3200400" algn="l" defTabSz="914400" rtl="0" eaLnBrk="1" latinLnBrk="0" hangingPunct="1">
      <a:defRPr sz="2400" kern="1200">
        <a:solidFill>
          <a:schemeClr val="tx1"/>
        </a:solidFill>
        <a:latin typeface="Arial" charset="0"/>
        <a:ea typeface="ヒラギノ角ゴ Pro W3"/>
        <a:cs typeface="Arial" charset="0"/>
      </a:defRPr>
    </a:lvl8pPr>
    <a:lvl9pPr marL="3657600" algn="l" defTabSz="914400" rtl="0" eaLnBrk="1" latinLnBrk="0" hangingPunct="1">
      <a:defRPr sz="2400" kern="1200">
        <a:solidFill>
          <a:schemeClr val="tx1"/>
        </a:solidFill>
        <a:latin typeface="Arial" charset="0"/>
        <a:ea typeface="ヒラギノ角ゴ Pro W3"/>
        <a:cs typeface="Arial" charset="0"/>
      </a:defRPr>
    </a:lvl9pPr>
  </p:defaultTextStyle>
  <p:extLst>
    <p:ext uri="{521415D9-36F7-43E2-AB2F-B90AF26B5E84}">
      <p14:sectionLst xmlns:p14="http://schemas.microsoft.com/office/powerpoint/2010/main">
        <p14:section name="Untitled Section" id="{3540F3E4-3A56-594D-A98C-62123F4F527F}">
          <p14:sldIdLst>
            <p14:sldId id="713"/>
            <p14:sldId id="1144"/>
            <p14:sldId id="1134"/>
            <p14:sldId id="1146"/>
            <p14:sldId id="1121"/>
            <p14:sldId id="1117"/>
            <p14:sldId id="1118"/>
            <p14:sldId id="1139"/>
            <p14:sldId id="1140"/>
            <p14:sldId id="1119"/>
            <p14:sldId id="1120"/>
            <p14:sldId id="1122"/>
            <p14:sldId id="1123"/>
            <p14:sldId id="1150"/>
            <p14:sldId id="1124"/>
            <p14:sldId id="1137"/>
            <p14:sldId id="1138"/>
            <p14:sldId id="1136"/>
            <p14:sldId id="1141"/>
            <p14:sldId id="1148"/>
            <p14:sldId id="1125"/>
            <p14:sldId id="1126"/>
            <p14:sldId id="1127"/>
            <p14:sldId id="1037"/>
            <p14:sldId id="1130"/>
            <p14:sldId id="1132"/>
            <p14:sldId id="1142"/>
            <p14:sldId id="1149"/>
            <p14:sldId id="114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bw"/>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7E7A"/>
    <a:srgbClr val="FFFF99"/>
    <a:srgbClr val="0070C0"/>
    <a:srgbClr val="C01338"/>
    <a:srgbClr val="4F81BD"/>
    <a:srgbClr val="79C82A"/>
    <a:srgbClr val="BF5700"/>
    <a:srgbClr val="C6531F"/>
    <a:srgbClr val="C00000"/>
    <a:srgbClr val="D61C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80611" autoAdjust="0"/>
  </p:normalViewPr>
  <p:slideViewPr>
    <p:cSldViewPr>
      <p:cViewPr varScale="1">
        <p:scale>
          <a:sx n="116" d="100"/>
          <a:sy n="116" d="100"/>
        </p:scale>
        <p:origin x="1026" y="84"/>
      </p:cViewPr>
      <p:guideLst>
        <p:guide orient="horz" pos="1620"/>
        <p:guide pos="2880"/>
      </p:guideLst>
    </p:cSldViewPr>
  </p:slideViewPr>
  <p:outlineViewPr>
    <p:cViewPr>
      <p:scale>
        <a:sx n="33" d="100"/>
        <a:sy n="33" d="100"/>
      </p:scale>
      <p:origin x="0" y="-855"/>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4" d="100"/>
          <a:sy n="74" d="100"/>
        </p:scale>
        <p:origin x="2787"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eaLnBrk="0" hangingPunct="0">
              <a:defRPr sz="1200">
                <a:cs typeface="ヒラギノ角ゴ Pro W3"/>
              </a:defRPr>
            </a:lvl1pPr>
          </a:lstStyle>
          <a:p>
            <a:pPr>
              <a:defRPr/>
            </a:pPr>
            <a:endParaRPr lang="en-US" dirty="0"/>
          </a:p>
        </p:txBody>
      </p:sp>
      <p:sp>
        <p:nvSpPr>
          <p:cNvPr id="24579" name="Rectangle 3"/>
          <p:cNvSpPr>
            <a:spLocks noGrp="1" noChangeArrowheads="1"/>
          </p:cNvSpPr>
          <p:nvPr>
            <p:ph type="dt" idx="1"/>
          </p:nvPr>
        </p:nvSpPr>
        <p:spPr bwMode="auto">
          <a:xfrm>
            <a:off x="3884613" y="0"/>
            <a:ext cx="2971800" cy="465693"/>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lvl1pPr algn="r" eaLnBrk="0" hangingPunct="0">
              <a:defRPr sz="1200">
                <a:cs typeface="ヒラギノ角ゴ Pro W3"/>
              </a:defRPr>
            </a:lvl1pPr>
          </a:lstStyle>
          <a:p>
            <a:pPr>
              <a:defRPr/>
            </a:pPr>
            <a:fld id="{F6FD56A5-6355-4B13-B783-7CC5477550B3}" type="datetimeFigureOut">
              <a:rPr lang="en-US"/>
              <a:pPr>
                <a:defRPr/>
              </a:pPr>
              <a:t>10/5/2022</a:t>
            </a:fld>
            <a:endParaRPr lang="en-US" dirty="0"/>
          </a:p>
        </p:txBody>
      </p:sp>
      <p:sp>
        <p:nvSpPr>
          <p:cNvPr id="16388" name="Rectangle 4"/>
          <p:cNvSpPr>
            <a:spLocks noGrp="1" noRot="1" noChangeAspect="1" noChangeArrowheads="1" noTextEdit="1"/>
          </p:cNvSpPr>
          <p:nvPr>
            <p:ph type="sldImg" idx="2"/>
          </p:nvPr>
        </p:nvSpPr>
        <p:spPr bwMode="auto">
          <a:xfrm>
            <a:off x="327025" y="700088"/>
            <a:ext cx="6203950" cy="3490912"/>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85800" y="4424085"/>
            <a:ext cx="5486400" cy="4191238"/>
          </a:xfrm>
          <a:prstGeom prst="rect">
            <a:avLst/>
          </a:prstGeom>
          <a:noFill/>
          <a:ln w="9525">
            <a:noFill/>
            <a:miter lim="800000"/>
            <a:headEnd/>
            <a:tailEnd/>
          </a:ln>
          <a:effectLst/>
        </p:spPr>
        <p:txBody>
          <a:bodyPr vert="horz" wrap="square" lIns="91332" tIns="45666" rIns="91332" bIns="4566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eaLnBrk="0" hangingPunct="0">
              <a:defRPr sz="1200">
                <a:cs typeface="ヒラギノ角ゴ Pro W3"/>
              </a:defRPr>
            </a:lvl1pPr>
          </a:lstStyle>
          <a:p>
            <a:pPr>
              <a:defRPr/>
            </a:pPr>
            <a:endParaRPr lang="en-US" dirty="0"/>
          </a:p>
        </p:txBody>
      </p:sp>
      <p:sp>
        <p:nvSpPr>
          <p:cNvPr id="24583" name="Rectangle 7"/>
          <p:cNvSpPr>
            <a:spLocks noGrp="1" noChangeArrowheads="1"/>
          </p:cNvSpPr>
          <p:nvPr>
            <p:ph type="sldNum" sz="quarter" idx="5"/>
          </p:nvPr>
        </p:nvSpPr>
        <p:spPr bwMode="auto">
          <a:xfrm>
            <a:off x="3884613" y="8846554"/>
            <a:ext cx="2971800" cy="465693"/>
          </a:xfrm>
          <a:prstGeom prst="rect">
            <a:avLst/>
          </a:prstGeom>
          <a:noFill/>
          <a:ln w="9525">
            <a:noFill/>
            <a:miter lim="800000"/>
            <a:headEnd/>
            <a:tailEnd/>
          </a:ln>
          <a:effectLst/>
        </p:spPr>
        <p:txBody>
          <a:bodyPr vert="horz" wrap="square" lIns="91332" tIns="45666" rIns="91332" bIns="45666" numCol="1" anchor="b" anchorCtr="0" compatLnSpc="1">
            <a:prstTxWarp prst="textNoShape">
              <a:avLst/>
            </a:prstTxWarp>
          </a:bodyPr>
          <a:lstStyle>
            <a:lvl1pPr algn="r" eaLnBrk="0" hangingPunct="0">
              <a:defRPr sz="1200">
                <a:cs typeface="ヒラギノ角ゴ Pro W3"/>
              </a:defRPr>
            </a:lvl1pPr>
          </a:lstStyle>
          <a:p>
            <a:pPr>
              <a:defRPr/>
            </a:pPr>
            <a:fld id="{6E074355-CE0D-4C68-A6CB-C364ED71B33B}" type="slidenum">
              <a:rPr lang="en-US"/>
              <a:pPr>
                <a:defRPr/>
              </a:pPr>
              <a:t>‹#›</a:t>
            </a:fld>
            <a:endParaRPr lang="en-US" dirty="0"/>
          </a:p>
        </p:txBody>
      </p:sp>
    </p:spTree>
    <p:extLst>
      <p:ext uri="{BB962C8B-B14F-4D97-AF65-F5344CB8AC3E}">
        <p14:creationId xmlns:p14="http://schemas.microsoft.com/office/powerpoint/2010/main" val="15090979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E074355-CE0D-4C68-A6CB-C364ED71B33B}" type="slidenum">
              <a:rPr lang="en-US" smtClean="0"/>
              <a:pPr>
                <a:defRPr/>
              </a:pPr>
              <a:t>1</a:t>
            </a:fld>
            <a:endParaRPr lang="en-US" dirty="0"/>
          </a:p>
        </p:txBody>
      </p:sp>
    </p:spTree>
    <p:extLst>
      <p:ext uri="{BB962C8B-B14F-4D97-AF65-F5344CB8AC3E}">
        <p14:creationId xmlns:p14="http://schemas.microsoft.com/office/powerpoint/2010/main" val="1217704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01010"/>
                </a:solidFill>
                <a:effectLst/>
                <a:latin typeface="RidleyGrotesk"/>
              </a:rPr>
              <a:t>Volume: </a:t>
            </a:r>
            <a:r>
              <a:rPr lang="en-US" b="0" i="0" dirty="0">
                <a:solidFill>
                  <a:srgbClr val="101010"/>
                </a:solidFill>
                <a:effectLst/>
                <a:latin typeface="RidleyGrotesk"/>
              </a:rPr>
              <a:t>the size and amounts of big data that companies manage and analyze</a:t>
            </a:r>
          </a:p>
          <a:p>
            <a:pPr algn="l">
              <a:buFont typeface="Arial" panose="020B0604020202020204" pitchFamily="34" charset="0"/>
              <a:buChar char="•"/>
            </a:pPr>
            <a:r>
              <a:rPr lang="en-US" b="1" i="0" dirty="0">
                <a:solidFill>
                  <a:srgbClr val="101010"/>
                </a:solidFill>
                <a:effectLst/>
                <a:latin typeface="RidleyGrotesk"/>
              </a:rPr>
              <a:t>Value: </a:t>
            </a:r>
            <a:r>
              <a:rPr lang="en-US" b="0" i="0" dirty="0">
                <a:solidFill>
                  <a:srgbClr val="101010"/>
                </a:solidFill>
                <a:effectLst/>
                <a:latin typeface="RidleyGrotesk"/>
              </a:rPr>
              <a:t>the most important “V” from the perspective of the business, the value of big data usually comes from insight discovery and pattern recognition that lead to more effective operations, stronger customer relationships and other clear and quantifiable business benefits</a:t>
            </a:r>
          </a:p>
          <a:p>
            <a:pPr algn="l">
              <a:buFont typeface="Arial" panose="020B0604020202020204" pitchFamily="34" charset="0"/>
              <a:buChar char="•"/>
            </a:pPr>
            <a:r>
              <a:rPr lang="en-US" b="1" i="0" dirty="0">
                <a:solidFill>
                  <a:srgbClr val="101010"/>
                </a:solidFill>
                <a:effectLst/>
                <a:latin typeface="RidleyGrotesk"/>
              </a:rPr>
              <a:t>Variety: </a:t>
            </a:r>
            <a:r>
              <a:rPr lang="en-US" b="0" i="0" dirty="0">
                <a:solidFill>
                  <a:srgbClr val="101010"/>
                </a:solidFill>
                <a:effectLst/>
                <a:latin typeface="RidleyGrotesk"/>
              </a:rPr>
              <a:t>the diversity and range of different data types, including unstructured data, semi-structured data and raw data</a:t>
            </a:r>
          </a:p>
          <a:p>
            <a:pPr algn="l">
              <a:buFont typeface="Arial" panose="020B0604020202020204" pitchFamily="34" charset="0"/>
              <a:buChar char="•"/>
            </a:pPr>
            <a:r>
              <a:rPr lang="en-US" b="1" i="0" dirty="0">
                <a:solidFill>
                  <a:srgbClr val="101010"/>
                </a:solidFill>
                <a:effectLst/>
                <a:latin typeface="RidleyGrotesk"/>
              </a:rPr>
              <a:t>Velocity: </a:t>
            </a:r>
            <a:r>
              <a:rPr lang="en-US" b="0" i="0" dirty="0">
                <a:solidFill>
                  <a:srgbClr val="101010"/>
                </a:solidFill>
                <a:effectLst/>
                <a:latin typeface="RidleyGrotesk"/>
              </a:rPr>
              <a:t>the speed at which companies receive, store and manage data – e.g., the specific number of social media posts or search queries received within a day, hour or other unit of time</a:t>
            </a:r>
          </a:p>
          <a:p>
            <a:pPr algn="l">
              <a:buFont typeface="Arial" panose="020B0604020202020204" pitchFamily="34" charset="0"/>
              <a:buChar char="•"/>
            </a:pPr>
            <a:r>
              <a:rPr lang="en-US" b="1" i="0" dirty="0">
                <a:solidFill>
                  <a:srgbClr val="101010"/>
                </a:solidFill>
                <a:effectLst/>
                <a:latin typeface="RidleyGrotesk"/>
              </a:rPr>
              <a:t>Veracity: </a:t>
            </a:r>
            <a:r>
              <a:rPr lang="en-US" b="0" i="0" dirty="0">
                <a:solidFill>
                  <a:srgbClr val="101010"/>
                </a:solidFill>
                <a:effectLst/>
                <a:latin typeface="RidleyGrotesk"/>
              </a:rPr>
              <a:t>the “truth” or accuracy of data and information assets, which often determines executive-level confidence</a:t>
            </a:r>
          </a:p>
          <a:p>
            <a:pPr algn="l"/>
            <a:r>
              <a:rPr lang="en-US" b="0" i="0" dirty="0">
                <a:solidFill>
                  <a:srgbClr val="101010"/>
                </a:solidFill>
                <a:effectLst/>
                <a:latin typeface="RidleyGrotesk"/>
              </a:rPr>
              <a:t>The additional characteristic of variability can also be considered:</a:t>
            </a:r>
          </a:p>
          <a:p>
            <a:pPr algn="l"/>
            <a:r>
              <a:rPr lang="en-US" b="0" i="0" dirty="0">
                <a:solidFill>
                  <a:srgbClr val="101010"/>
                </a:solidFill>
                <a:effectLst/>
                <a:latin typeface="RidleyGrotesk"/>
              </a:rPr>
              <a:t>	AND NOW?</a:t>
            </a:r>
          </a:p>
          <a:p>
            <a:pPr algn="l">
              <a:buFont typeface="Arial" panose="020B0604020202020204" pitchFamily="34" charset="0"/>
              <a:buChar char="•"/>
            </a:pPr>
            <a:r>
              <a:rPr lang="en-US" b="1" i="0" dirty="0">
                <a:solidFill>
                  <a:srgbClr val="101010"/>
                </a:solidFill>
                <a:effectLst/>
                <a:latin typeface="RidleyGrotesk"/>
              </a:rPr>
              <a:t>Variability: </a:t>
            </a:r>
            <a:r>
              <a:rPr lang="en-US" b="0" i="0" dirty="0">
                <a:solidFill>
                  <a:srgbClr val="101010"/>
                </a:solidFill>
                <a:effectLst/>
                <a:latin typeface="RidleyGrotesk"/>
              </a:rPr>
              <a:t>the changing nature of the data companies seek to capture, manage and analyze – e.g., in sentiment or text analytics, changes in the meaning of key words or phrases</a:t>
            </a:r>
          </a:p>
          <a:p>
            <a:pPr algn="l">
              <a:buFont typeface="Arial" panose="020B0604020202020204" pitchFamily="34" charset="0"/>
              <a:buChar char="•"/>
            </a:pPr>
            <a:endParaRPr lang="en-US" b="0" i="0" dirty="0">
              <a:solidFill>
                <a:srgbClr val="101010"/>
              </a:solidFill>
              <a:effectLst/>
              <a:latin typeface="RidleyGrotesk"/>
            </a:endParaRPr>
          </a:p>
          <a:p>
            <a:pPr algn="l">
              <a:buFont typeface="Arial" panose="020B0604020202020204" pitchFamily="34" charset="0"/>
              <a:buNone/>
            </a:pPr>
            <a:r>
              <a:rPr lang="en-US" b="0" i="0" dirty="0">
                <a:solidFill>
                  <a:srgbClr val="101010"/>
                </a:solidFill>
                <a:effectLst/>
                <a:latin typeface="RidleyGrotesk"/>
              </a:rPr>
              <a:t>https://www.teradata.com/Glossary/What-are-the-5-V-s-of-Big-Data#:~:text=Big%20data%20is%20a%20collection,variety%2C%20velocity%2C%20and%20veracity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14</a:t>
            </a:fld>
            <a:endParaRPr lang="en-US" dirty="0"/>
          </a:p>
        </p:txBody>
      </p:sp>
    </p:spTree>
    <p:extLst>
      <p:ext uri="{BB962C8B-B14F-4D97-AF65-F5344CB8AC3E}">
        <p14:creationId xmlns:p14="http://schemas.microsoft.com/office/powerpoint/2010/main" val="117943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15</a:t>
            </a:fld>
            <a:endParaRPr lang="en-US" dirty="0"/>
          </a:p>
        </p:txBody>
      </p:sp>
    </p:spTree>
    <p:extLst>
      <p:ext uri="{BB962C8B-B14F-4D97-AF65-F5344CB8AC3E}">
        <p14:creationId xmlns:p14="http://schemas.microsoft.com/office/powerpoint/2010/main" val="3636904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18</a:t>
            </a:fld>
            <a:endParaRPr lang="en-US" dirty="0"/>
          </a:p>
        </p:txBody>
      </p:sp>
    </p:spTree>
    <p:extLst>
      <p:ext uri="{BB962C8B-B14F-4D97-AF65-F5344CB8AC3E}">
        <p14:creationId xmlns:p14="http://schemas.microsoft.com/office/powerpoint/2010/main" val="477169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21</a:t>
            </a:fld>
            <a:endParaRPr lang="en-US" dirty="0"/>
          </a:p>
        </p:txBody>
      </p:sp>
    </p:spTree>
    <p:extLst>
      <p:ext uri="{BB962C8B-B14F-4D97-AF65-F5344CB8AC3E}">
        <p14:creationId xmlns:p14="http://schemas.microsoft.com/office/powerpoint/2010/main" val="1698601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22</a:t>
            </a:fld>
            <a:endParaRPr lang="en-US" dirty="0"/>
          </a:p>
        </p:txBody>
      </p:sp>
    </p:spTree>
    <p:extLst>
      <p:ext uri="{BB962C8B-B14F-4D97-AF65-F5344CB8AC3E}">
        <p14:creationId xmlns:p14="http://schemas.microsoft.com/office/powerpoint/2010/main" val="3350973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23</a:t>
            </a:fld>
            <a:endParaRPr lang="en-US" dirty="0"/>
          </a:p>
        </p:txBody>
      </p:sp>
    </p:spTree>
    <p:extLst>
      <p:ext uri="{BB962C8B-B14F-4D97-AF65-F5344CB8AC3E}">
        <p14:creationId xmlns:p14="http://schemas.microsoft.com/office/powerpoint/2010/main" val="3849217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24</a:t>
            </a:fld>
            <a:endParaRPr lang="en-US"/>
          </a:p>
        </p:txBody>
      </p:sp>
    </p:spTree>
    <p:extLst>
      <p:ext uri="{BB962C8B-B14F-4D97-AF65-F5344CB8AC3E}">
        <p14:creationId xmlns:p14="http://schemas.microsoft.com/office/powerpoint/2010/main" val="221463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25</a:t>
            </a:fld>
            <a:endParaRPr lang="en-US" dirty="0"/>
          </a:p>
        </p:txBody>
      </p:sp>
    </p:spTree>
    <p:extLst>
      <p:ext uri="{BB962C8B-B14F-4D97-AF65-F5344CB8AC3E}">
        <p14:creationId xmlns:p14="http://schemas.microsoft.com/office/powerpoint/2010/main" val="2844885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690606-7E97-4AEC-83C9-1B9BC193E346}" type="slidenum">
              <a:rPr lang="en-US" smtClean="0"/>
              <a:t>26</a:t>
            </a:fld>
            <a:endParaRPr lang="en-US" dirty="0"/>
          </a:p>
        </p:txBody>
      </p:sp>
    </p:spTree>
    <p:extLst>
      <p:ext uri="{BB962C8B-B14F-4D97-AF65-F5344CB8AC3E}">
        <p14:creationId xmlns:p14="http://schemas.microsoft.com/office/powerpoint/2010/main" val="221163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5</a:t>
            </a:fld>
            <a:endParaRPr lang="en-US" dirty="0"/>
          </a:p>
        </p:txBody>
      </p:sp>
    </p:spTree>
    <p:extLst>
      <p:ext uri="{BB962C8B-B14F-4D97-AF65-F5344CB8AC3E}">
        <p14:creationId xmlns:p14="http://schemas.microsoft.com/office/powerpoint/2010/main" val="692906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6</a:t>
            </a:fld>
            <a:endParaRPr lang="en-US" dirty="0"/>
          </a:p>
        </p:txBody>
      </p:sp>
    </p:spTree>
    <p:extLst>
      <p:ext uri="{BB962C8B-B14F-4D97-AF65-F5344CB8AC3E}">
        <p14:creationId xmlns:p14="http://schemas.microsoft.com/office/powerpoint/2010/main" val="489745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7</a:t>
            </a:fld>
            <a:endParaRPr lang="en-US" dirty="0"/>
          </a:p>
        </p:txBody>
      </p:sp>
    </p:spTree>
    <p:extLst>
      <p:ext uri="{BB962C8B-B14F-4D97-AF65-F5344CB8AC3E}">
        <p14:creationId xmlns:p14="http://schemas.microsoft.com/office/powerpoint/2010/main" val="1518525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9</a:t>
            </a:fld>
            <a:endParaRPr lang="en-US" dirty="0"/>
          </a:p>
        </p:txBody>
      </p:sp>
    </p:spTree>
    <p:extLst>
      <p:ext uri="{BB962C8B-B14F-4D97-AF65-F5344CB8AC3E}">
        <p14:creationId xmlns:p14="http://schemas.microsoft.com/office/powerpoint/2010/main" val="2289646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latin typeface="Arial" panose="020B0604020202020204" pitchFamily="34" charset="0"/>
                <a:cs typeface="Arial" panose="020B0604020202020204" pitchFamily="34" charset="0"/>
              </a:rPr>
              <a:t>ACID – Atomicity, Consistency, Isolation and Durability</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10</a:t>
            </a:fld>
            <a:endParaRPr lang="en-US" dirty="0"/>
          </a:p>
        </p:txBody>
      </p:sp>
    </p:spTree>
    <p:extLst>
      <p:ext uri="{BB962C8B-B14F-4D97-AF65-F5344CB8AC3E}">
        <p14:creationId xmlns:p14="http://schemas.microsoft.com/office/powerpoint/2010/main" val="3463313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11</a:t>
            </a:fld>
            <a:endParaRPr lang="en-US" dirty="0"/>
          </a:p>
        </p:txBody>
      </p:sp>
    </p:spTree>
    <p:extLst>
      <p:ext uri="{BB962C8B-B14F-4D97-AF65-F5344CB8AC3E}">
        <p14:creationId xmlns:p14="http://schemas.microsoft.com/office/powerpoint/2010/main" val="1405205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12</a:t>
            </a:fld>
            <a:endParaRPr lang="en-US" dirty="0"/>
          </a:p>
        </p:txBody>
      </p:sp>
    </p:spTree>
    <p:extLst>
      <p:ext uri="{BB962C8B-B14F-4D97-AF65-F5344CB8AC3E}">
        <p14:creationId xmlns:p14="http://schemas.microsoft.com/office/powerpoint/2010/main" val="22009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101010"/>
                </a:solidFill>
                <a:effectLst/>
                <a:latin typeface="RidleyGrotesk"/>
              </a:rPr>
              <a:t>Volume: </a:t>
            </a:r>
            <a:r>
              <a:rPr lang="en-US" b="0" i="0" dirty="0">
                <a:solidFill>
                  <a:srgbClr val="101010"/>
                </a:solidFill>
                <a:effectLst/>
                <a:latin typeface="RidleyGrotesk"/>
              </a:rPr>
              <a:t>the size and amounts of big data that companies manage and analyze</a:t>
            </a:r>
          </a:p>
          <a:p>
            <a:pPr algn="l">
              <a:buFont typeface="Arial" panose="020B0604020202020204" pitchFamily="34" charset="0"/>
              <a:buChar char="•"/>
            </a:pPr>
            <a:r>
              <a:rPr lang="en-US" b="1" i="0" dirty="0">
                <a:solidFill>
                  <a:srgbClr val="101010"/>
                </a:solidFill>
                <a:effectLst/>
                <a:latin typeface="RidleyGrotesk"/>
              </a:rPr>
              <a:t>Value: </a:t>
            </a:r>
            <a:r>
              <a:rPr lang="en-US" b="0" i="0" dirty="0">
                <a:solidFill>
                  <a:srgbClr val="101010"/>
                </a:solidFill>
                <a:effectLst/>
                <a:latin typeface="RidleyGrotesk"/>
              </a:rPr>
              <a:t>the most important “V” from the perspective of the business, the value of big data usually comes from insight discovery and pattern recognition that lead to more effective operations, stronger customer relationships and other clear and quantifiable business benefits</a:t>
            </a:r>
          </a:p>
          <a:p>
            <a:pPr algn="l">
              <a:buFont typeface="Arial" panose="020B0604020202020204" pitchFamily="34" charset="0"/>
              <a:buChar char="•"/>
            </a:pPr>
            <a:r>
              <a:rPr lang="en-US" b="1" i="0" dirty="0">
                <a:solidFill>
                  <a:srgbClr val="101010"/>
                </a:solidFill>
                <a:effectLst/>
                <a:latin typeface="RidleyGrotesk"/>
              </a:rPr>
              <a:t>Variety: </a:t>
            </a:r>
            <a:r>
              <a:rPr lang="en-US" b="0" i="0" dirty="0">
                <a:solidFill>
                  <a:srgbClr val="101010"/>
                </a:solidFill>
                <a:effectLst/>
                <a:latin typeface="RidleyGrotesk"/>
              </a:rPr>
              <a:t>the diversity and range of different data types, including unstructured data, semi-structured data and raw data</a:t>
            </a:r>
          </a:p>
          <a:p>
            <a:pPr algn="l">
              <a:buFont typeface="Arial" panose="020B0604020202020204" pitchFamily="34" charset="0"/>
              <a:buChar char="•"/>
            </a:pPr>
            <a:r>
              <a:rPr lang="en-US" b="1" i="0" dirty="0">
                <a:solidFill>
                  <a:srgbClr val="101010"/>
                </a:solidFill>
                <a:effectLst/>
                <a:latin typeface="RidleyGrotesk"/>
              </a:rPr>
              <a:t>Velocity: </a:t>
            </a:r>
            <a:r>
              <a:rPr lang="en-US" b="0" i="0" dirty="0">
                <a:solidFill>
                  <a:srgbClr val="101010"/>
                </a:solidFill>
                <a:effectLst/>
                <a:latin typeface="RidleyGrotesk"/>
              </a:rPr>
              <a:t>the speed at which companies receive, store and manage data – e.g., the specific number of social media posts or search queries received within a day, hour or other unit of time</a:t>
            </a:r>
          </a:p>
          <a:p>
            <a:pPr algn="l">
              <a:buFont typeface="Arial" panose="020B0604020202020204" pitchFamily="34" charset="0"/>
              <a:buChar char="•"/>
            </a:pPr>
            <a:r>
              <a:rPr lang="en-US" b="1" i="0" dirty="0">
                <a:solidFill>
                  <a:srgbClr val="101010"/>
                </a:solidFill>
                <a:effectLst/>
                <a:latin typeface="RidleyGrotesk"/>
              </a:rPr>
              <a:t>Veracity: </a:t>
            </a:r>
            <a:r>
              <a:rPr lang="en-US" b="0" i="0" dirty="0">
                <a:solidFill>
                  <a:srgbClr val="101010"/>
                </a:solidFill>
                <a:effectLst/>
                <a:latin typeface="RidleyGrotesk"/>
              </a:rPr>
              <a:t>the “truth” or accuracy of data and information assets, which often determines executive-level confidence</a:t>
            </a:r>
          </a:p>
          <a:p>
            <a:pPr algn="l"/>
            <a:r>
              <a:rPr lang="en-US" b="0" i="0" dirty="0">
                <a:solidFill>
                  <a:srgbClr val="101010"/>
                </a:solidFill>
                <a:effectLst/>
                <a:latin typeface="RidleyGrotesk"/>
              </a:rPr>
              <a:t>The additional characteristic of variability can also be considered:</a:t>
            </a:r>
          </a:p>
          <a:p>
            <a:pPr algn="l"/>
            <a:r>
              <a:rPr lang="en-US" b="0" i="0" dirty="0">
                <a:solidFill>
                  <a:srgbClr val="101010"/>
                </a:solidFill>
                <a:effectLst/>
                <a:latin typeface="RidleyGrotesk"/>
              </a:rPr>
              <a:t>	AND NOW?</a:t>
            </a:r>
          </a:p>
          <a:p>
            <a:pPr algn="l">
              <a:buFont typeface="Arial" panose="020B0604020202020204" pitchFamily="34" charset="0"/>
              <a:buChar char="•"/>
            </a:pPr>
            <a:r>
              <a:rPr lang="en-US" b="1" i="0" dirty="0">
                <a:solidFill>
                  <a:srgbClr val="101010"/>
                </a:solidFill>
                <a:effectLst/>
                <a:latin typeface="RidleyGrotesk"/>
              </a:rPr>
              <a:t>Variability: </a:t>
            </a:r>
            <a:r>
              <a:rPr lang="en-US" b="0" i="0" dirty="0">
                <a:solidFill>
                  <a:srgbClr val="101010"/>
                </a:solidFill>
                <a:effectLst/>
                <a:latin typeface="RidleyGrotesk"/>
              </a:rPr>
              <a:t>the changing nature of the data companies seek to capture, manage and analyze – e.g., in sentiment or text analytics, changes in the meaning of key words or phrases</a:t>
            </a:r>
          </a:p>
          <a:p>
            <a:pPr algn="l">
              <a:buFont typeface="Arial" panose="020B0604020202020204" pitchFamily="34" charset="0"/>
              <a:buChar char="•"/>
            </a:pPr>
            <a:endParaRPr lang="en-US" b="0" i="0" dirty="0">
              <a:solidFill>
                <a:srgbClr val="101010"/>
              </a:solidFill>
              <a:effectLst/>
              <a:latin typeface="RidleyGrotesk"/>
            </a:endParaRPr>
          </a:p>
          <a:p>
            <a:pPr algn="l">
              <a:buFont typeface="Arial" panose="020B0604020202020204" pitchFamily="34" charset="0"/>
              <a:buNone/>
            </a:pPr>
            <a:r>
              <a:rPr lang="en-US" b="0" i="0" dirty="0">
                <a:solidFill>
                  <a:srgbClr val="101010"/>
                </a:solidFill>
                <a:effectLst/>
                <a:latin typeface="RidleyGrotesk"/>
              </a:rPr>
              <a:t>https://www.teradata.com/Glossary/What-are-the-5-V-s-of-Big-Data#:~:text=Big%20data%20is%20a%20collection,variety%2C%20velocity%2C%20and%20veracity </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690606-7E97-4AEC-83C9-1B9BC193E346}" type="slidenum">
              <a:rPr lang="en-US" smtClean="0"/>
              <a:t>13</a:t>
            </a:fld>
            <a:endParaRPr lang="en-US" dirty="0"/>
          </a:p>
        </p:txBody>
      </p:sp>
    </p:spTree>
    <p:extLst>
      <p:ext uri="{BB962C8B-B14F-4D97-AF65-F5344CB8AC3E}">
        <p14:creationId xmlns:p14="http://schemas.microsoft.com/office/powerpoint/2010/main" val="3636904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6856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38150"/>
            <a:ext cx="8229600" cy="857250"/>
          </a:xfrm>
        </p:spPr>
        <p:txBody>
          <a:bodyPr/>
          <a:lstStyle/>
          <a:p>
            <a:r>
              <a:rPr lang="en-US"/>
              <a:t>Click to edit Master title style</a:t>
            </a:r>
          </a:p>
        </p:txBody>
      </p:sp>
      <p:sp>
        <p:nvSpPr>
          <p:cNvPr id="3" name="Content Placeholder 2"/>
          <p:cNvSpPr>
            <a:spLocks noGrp="1"/>
          </p:cNvSpPr>
          <p:nvPr>
            <p:ph idx="1"/>
          </p:nvPr>
        </p:nvSpPr>
        <p:spPr>
          <a:xfrm>
            <a:off x="457200" y="1295400"/>
            <a:ext cx="8229600" cy="363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9450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28650"/>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80210"/>
            <a:ext cx="8229600" cy="29489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1863193"/>
      </p:ext>
    </p:extLst>
  </p:cSld>
  <p:clrMap bg1="lt1" tx1="dk1" bg2="lt2" tx2="dk2" accent1="accent1" accent2="accent2" accent3="accent3" accent4="accent4" accent5="accent5" accent6="accent6" hlink="hlink" folHlink="folHlink"/>
  <p:sldLayoutIdLst>
    <p:sldLayoutId id="2147483689" r:id="rId1"/>
    <p:sldLayoutId id="2147483690" r:id="rId2"/>
  </p:sldLayoutIdLst>
  <p:txStyles>
    <p:titleStyle>
      <a:lvl1pPr algn="l" defTabSz="457200" rtl="0" eaLnBrk="1" latinLnBrk="0" hangingPunct="1">
        <a:spcBef>
          <a:spcPct val="0"/>
        </a:spcBef>
        <a:buNone/>
        <a:defRPr sz="4400" kern="1200">
          <a:solidFill>
            <a:schemeClr val="tx1">
              <a:lumMod val="85000"/>
              <a:lumOff val="15000"/>
            </a:schemeClr>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lumMod val="85000"/>
              <a:lumOff val="15000"/>
            </a:schemeClr>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F5700"/>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628650" y="3105150"/>
            <a:ext cx="5619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 Placeholder 9"/>
          <p:cNvSpPr txBox="1">
            <a:spLocks/>
          </p:cNvSpPr>
          <p:nvPr/>
        </p:nvSpPr>
        <p:spPr>
          <a:xfrm>
            <a:off x="548640" y="4095750"/>
            <a:ext cx="7886700" cy="457201"/>
          </a:xfrm>
          <a:prstGeom prst="rect">
            <a:avLst/>
          </a:prstGeom>
        </p:spPr>
        <p:txBody>
          <a:bodyPr vert="horz" lIns="91440" tIns="45720" rIns="91440" bIns="45720" numCol="2" rtlCol="0" anchor="b">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lnSpc>
                <a:spcPct val="50000"/>
              </a:lnSpc>
              <a:spcAft>
                <a:spcPts val="0"/>
              </a:spcAft>
            </a:pPr>
            <a:r>
              <a:rPr lang="en-US" sz="1100" b="1" dirty="0">
                <a:solidFill>
                  <a:schemeClr val="accent6">
                    <a:lumMod val="60000"/>
                    <a:lumOff val="40000"/>
                  </a:schemeClr>
                </a:solidFill>
              </a:rPr>
              <a:t>Clint Tuttle</a:t>
            </a:r>
            <a:endParaRPr lang="en-US" sz="1100" b="1" i="0" cap="all" baseline="0" dirty="0">
              <a:solidFill>
                <a:schemeClr val="accent6">
                  <a:lumMod val="60000"/>
                  <a:lumOff val="40000"/>
                </a:schemeClr>
              </a:solidFill>
              <a:latin typeface="Arial Black" charset="0"/>
            </a:endParaRPr>
          </a:p>
          <a:p>
            <a:pPr fontAlgn="auto">
              <a:lnSpc>
                <a:spcPct val="30000"/>
              </a:lnSpc>
              <a:spcAft>
                <a:spcPts val="0"/>
              </a:spcAft>
            </a:pPr>
            <a:r>
              <a:rPr lang="en-US" sz="1050" dirty="0">
                <a:solidFill>
                  <a:schemeClr val="accent6">
                    <a:lumMod val="60000"/>
                    <a:lumOff val="40000"/>
                  </a:schemeClr>
                </a:solidFill>
              </a:rPr>
              <a:t>Senior Lecturer,</a:t>
            </a:r>
            <a:r>
              <a:rPr lang="en-US" sz="1050" baseline="0" dirty="0">
                <a:solidFill>
                  <a:schemeClr val="accent6">
                    <a:lumMod val="60000"/>
                    <a:lumOff val="40000"/>
                  </a:schemeClr>
                </a:solidFill>
              </a:rPr>
              <a:t> The University of Texas at Austin </a:t>
            </a:r>
          </a:p>
          <a:p>
            <a:pPr fontAlgn="auto">
              <a:lnSpc>
                <a:spcPct val="50000"/>
              </a:lnSpc>
              <a:spcAft>
                <a:spcPts val="0"/>
              </a:spcAft>
            </a:pPr>
            <a:r>
              <a:rPr lang="en-US" sz="1100" b="1" dirty="0">
                <a:solidFill>
                  <a:schemeClr val="accent6">
                    <a:lumMod val="60000"/>
                    <a:lumOff val="40000"/>
                  </a:schemeClr>
                </a:solidFill>
              </a:rPr>
              <a:t>Brad Poynter</a:t>
            </a:r>
          </a:p>
          <a:p>
            <a:pPr fontAlgn="auto">
              <a:lnSpc>
                <a:spcPct val="50000"/>
              </a:lnSpc>
              <a:spcAft>
                <a:spcPts val="0"/>
              </a:spcAft>
            </a:pPr>
            <a:r>
              <a:rPr lang="en-US" sz="1100" dirty="0">
                <a:solidFill>
                  <a:schemeClr val="accent6">
                    <a:lumMod val="60000"/>
                    <a:lumOff val="40000"/>
                  </a:schemeClr>
                </a:solidFill>
              </a:rPr>
              <a:t>Lecturer, The University of Texas at Austin</a:t>
            </a:r>
          </a:p>
        </p:txBody>
      </p:sp>
      <p:sp>
        <p:nvSpPr>
          <p:cNvPr id="12" name="Text Placeholder 9"/>
          <p:cNvSpPr txBox="1">
            <a:spLocks/>
          </p:cNvSpPr>
          <p:nvPr/>
        </p:nvSpPr>
        <p:spPr>
          <a:xfrm>
            <a:off x="548640" y="457200"/>
            <a:ext cx="7828444" cy="38929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a:buNone/>
              <a:defRPr sz="16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endParaRPr lang="en-US" sz="1200" b="0" dirty="0"/>
          </a:p>
        </p:txBody>
      </p:sp>
      <p:sp>
        <p:nvSpPr>
          <p:cNvPr id="13" name="Title Placeholder 7"/>
          <p:cNvSpPr txBox="1">
            <a:spLocks/>
          </p:cNvSpPr>
          <p:nvPr/>
        </p:nvSpPr>
        <p:spPr>
          <a:xfrm>
            <a:off x="502920" y="1200150"/>
            <a:ext cx="7886700" cy="1752600"/>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fontAlgn="auto">
              <a:spcAft>
                <a:spcPts val="0"/>
              </a:spcAft>
            </a:pPr>
            <a:r>
              <a:rPr lang="en-US" dirty="0"/>
              <a:t>MIS 281N</a:t>
            </a:r>
          </a:p>
          <a:p>
            <a:pPr fontAlgn="auto">
              <a:spcAft>
                <a:spcPts val="0"/>
              </a:spcAft>
            </a:pPr>
            <a:r>
              <a:rPr lang="en-US" sz="4000" dirty="0"/>
              <a:t>Data Management</a:t>
            </a:r>
          </a:p>
        </p:txBody>
      </p:sp>
      <p:sp>
        <p:nvSpPr>
          <p:cNvPr id="15" name="Text Placeholder 9"/>
          <p:cNvSpPr txBox="1">
            <a:spLocks/>
          </p:cNvSpPr>
          <p:nvPr/>
        </p:nvSpPr>
        <p:spPr>
          <a:xfrm>
            <a:off x="548640" y="3333749"/>
            <a:ext cx="7886700" cy="4572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1400" b="0" i="0" kern="1200" baseline="0">
                <a:solidFill>
                  <a:schemeClr val="bg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bg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bg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bg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auto">
              <a:spcAft>
                <a:spcPts val="0"/>
              </a:spcAft>
            </a:pPr>
            <a:r>
              <a:rPr lang="en-US" sz="2000" b="1" dirty="0">
                <a:solidFill>
                  <a:schemeClr val="tx1"/>
                </a:solidFill>
              </a:rPr>
              <a:t>Class 7 – Wrap-up Security + Issues with Relational DBs </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5000" y="0"/>
            <a:ext cx="3345786" cy="1162050"/>
          </a:xfrm>
          <a:prstGeom prst="rect">
            <a:avLst/>
          </a:prstGeom>
        </p:spPr>
      </p:pic>
    </p:spTree>
    <p:extLst>
      <p:ext uri="{BB962C8B-B14F-4D97-AF65-F5344CB8AC3E}">
        <p14:creationId xmlns:p14="http://schemas.microsoft.com/office/powerpoint/2010/main" val="779105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1600200" y="2571750"/>
            <a:ext cx="7315200" cy="1823576"/>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Feature rich security models (authentication, </a:t>
            </a:r>
            <a:r>
              <a:rPr lang="en-US" sz="1500" b="1" dirty="0">
                <a:latin typeface="Arial" panose="020B0604020202020204" pitchFamily="34" charset="0"/>
                <a:cs typeface="Arial" panose="020B0604020202020204" pitchFamily="34" charset="0"/>
              </a:rPr>
              <a:t>authorization, role/content-based access controls, encryption</a:t>
            </a:r>
            <a:r>
              <a:rPr lang="en-US" sz="1500" dirty="0">
                <a:latin typeface="Arial" panose="020B0604020202020204" pitchFamily="34" charset="0"/>
                <a:cs typeface="Arial" panose="020B0604020202020204" pitchFamily="34" charset="0"/>
              </a:rPr>
              <a:t> …)</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Optimized physical implementations for large data volumes (partitioning, </a:t>
            </a:r>
            <a:r>
              <a:rPr lang="en-US" sz="1500" b="1" dirty="0">
                <a:latin typeface="Arial" panose="020B0604020202020204" pitchFamily="34" charset="0"/>
                <a:cs typeface="Arial" panose="020B0604020202020204" pitchFamily="34" charset="0"/>
              </a:rPr>
              <a:t>indexing</a:t>
            </a:r>
            <a:r>
              <a:rPr lang="en-US" sz="1500" dirty="0">
                <a:latin typeface="Arial" panose="020B0604020202020204" pitchFamily="34" charset="0"/>
                <a:cs typeface="Arial" panose="020B0604020202020204" pitchFamily="34" charset="0"/>
              </a:rPr>
              <a:t>, …) and thousands of concurrent users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ACID – Atomic, Consistent, Isolation, and Durable</a:t>
            </a:r>
          </a:p>
          <a:p>
            <a:pPr marL="342900" indent="-342900">
              <a:spcAft>
                <a:spcPts val="900"/>
              </a:spcAft>
              <a:buClr>
                <a:srgbClr val="C00000"/>
              </a:buClr>
              <a:buSzPct val="110000"/>
              <a:buFont typeface="Arial" panose="020B0604020202020204" pitchFamily="34" charset="0"/>
              <a:buChar char="•"/>
            </a:pPr>
            <a:r>
              <a:rPr lang="en-US" sz="1500" b="1" dirty="0">
                <a:latin typeface="Arial" panose="020B0604020202020204" pitchFamily="34" charset="0"/>
                <a:cs typeface="Arial" panose="020B0604020202020204" pitchFamily="34" charset="0"/>
              </a:rPr>
              <a:t>Entrenched/Ubiquitous – </a:t>
            </a:r>
            <a:r>
              <a:rPr lang="en-US" sz="1500" dirty="0">
                <a:latin typeface="Arial" panose="020B0604020202020204" pitchFamily="34" charset="0"/>
                <a:cs typeface="Arial" panose="020B0604020202020204" pitchFamily="34" charset="0"/>
              </a:rPr>
              <a:t>i.e. Widely deployed business applications</a:t>
            </a:r>
          </a:p>
        </p:txBody>
      </p:sp>
      <p:sp>
        <p:nvSpPr>
          <p:cNvPr id="10" name="TextBox 9"/>
          <p:cNvSpPr txBox="1"/>
          <p:nvPr/>
        </p:nvSpPr>
        <p:spPr>
          <a:xfrm>
            <a:off x="0" y="438150"/>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Relational Databases are an incredible commercial success</a:t>
            </a:r>
          </a:p>
        </p:txBody>
      </p:sp>
      <p:grpSp>
        <p:nvGrpSpPr>
          <p:cNvPr id="13" name="Group 12">
            <a:extLst>
              <a:ext uri="{FF2B5EF4-FFF2-40B4-BE49-F238E27FC236}">
                <a16:creationId xmlns:a16="http://schemas.microsoft.com/office/drawing/2014/main" id="{2CB12C06-E528-7F49-B19A-90D4BC857320}"/>
              </a:ext>
            </a:extLst>
          </p:cNvPr>
          <p:cNvGrpSpPr/>
          <p:nvPr/>
        </p:nvGrpSpPr>
        <p:grpSpPr>
          <a:xfrm>
            <a:off x="76200" y="1276350"/>
            <a:ext cx="1410128" cy="3655131"/>
            <a:chOff x="215762" y="1478508"/>
            <a:chExt cx="1880170" cy="4873508"/>
          </a:xfrm>
        </p:grpSpPr>
        <p:sp>
          <p:nvSpPr>
            <p:cNvPr id="14" name="Rounded Rectangle 13">
              <a:extLst>
                <a:ext uri="{FF2B5EF4-FFF2-40B4-BE49-F238E27FC236}">
                  <a16:creationId xmlns:a16="http://schemas.microsoft.com/office/drawing/2014/main" id="{F616FE7F-695D-B940-81F4-465352E5579B}"/>
                </a:ext>
              </a:extLst>
            </p:cNvPr>
            <p:cNvSpPr/>
            <p:nvPr/>
          </p:nvSpPr>
          <p:spPr>
            <a:xfrm>
              <a:off x="215762" y="1478508"/>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Simple &amp; Powerful Model</a:t>
              </a:r>
            </a:p>
          </p:txBody>
        </p:sp>
        <p:sp>
          <p:nvSpPr>
            <p:cNvPr id="16" name="Rounded Rectangle 15">
              <a:extLst>
                <a:ext uri="{FF2B5EF4-FFF2-40B4-BE49-F238E27FC236}">
                  <a16:creationId xmlns:a16="http://schemas.microsoft.com/office/drawing/2014/main" id="{18CE5265-9A13-3545-A7A2-D8BCF810998F}"/>
                </a:ext>
              </a:extLst>
            </p:cNvPr>
            <p:cNvSpPr/>
            <p:nvPr/>
          </p:nvSpPr>
          <p:spPr>
            <a:xfrm>
              <a:off x="215762" y="2781087"/>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Standardization</a:t>
              </a:r>
            </a:p>
          </p:txBody>
        </p:sp>
        <p:sp>
          <p:nvSpPr>
            <p:cNvPr id="17" name="Rounded Rectangle 16">
              <a:extLst>
                <a:ext uri="{FF2B5EF4-FFF2-40B4-BE49-F238E27FC236}">
                  <a16:creationId xmlns:a16="http://schemas.microsoft.com/office/drawing/2014/main" id="{832F9660-77BB-3649-959A-4D95BE51E5DC}"/>
                </a:ext>
              </a:extLst>
            </p:cNvPr>
            <p:cNvSpPr/>
            <p:nvPr/>
          </p:nvSpPr>
          <p:spPr>
            <a:xfrm>
              <a:off x="215762" y="4083666"/>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High Performance &amp; Secure</a:t>
              </a:r>
            </a:p>
          </p:txBody>
        </p:sp>
        <p:sp>
          <p:nvSpPr>
            <p:cNvPr id="18" name="Rounded Rectangle 17">
              <a:extLst>
                <a:ext uri="{FF2B5EF4-FFF2-40B4-BE49-F238E27FC236}">
                  <a16:creationId xmlns:a16="http://schemas.microsoft.com/office/drawing/2014/main" id="{BA12A5DD-BAB4-864F-800F-CE77A46F9DCF}"/>
                </a:ext>
              </a:extLst>
            </p:cNvPr>
            <p:cNvSpPr/>
            <p:nvPr/>
          </p:nvSpPr>
          <p:spPr>
            <a:xfrm>
              <a:off x="215762" y="5386245"/>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Innovation</a:t>
              </a:r>
            </a:p>
          </p:txBody>
        </p:sp>
      </p:grpSp>
    </p:spTree>
    <p:extLst>
      <p:ext uri="{BB962C8B-B14F-4D97-AF65-F5344CB8AC3E}">
        <p14:creationId xmlns:p14="http://schemas.microsoft.com/office/powerpoint/2010/main" val="2101288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1600200" y="4061485"/>
            <a:ext cx="5410200" cy="1015663"/>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Research by industry and academia continues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Continuous innovation for the last 50 years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Consolidation has not prevented a competitive market</a:t>
            </a:r>
          </a:p>
        </p:txBody>
      </p:sp>
      <p:sp>
        <p:nvSpPr>
          <p:cNvPr id="10" name="TextBox 9"/>
          <p:cNvSpPr txBox="1"/>
          <p:nvPr/>
        </p:nvSpPr>
        <p:spPr>
          <a:xfrm>
            <a:off x="0" y="438150"/>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Relational Databases are an incredible commercial success</a:t>
            </a:r>
          </a:p>
        </p:txBody>
      </p:sp>
      <p:grpSp>
        <p:nvGrpSpPr>
          <p:cNvPr id="13" name="Group 12">
            <a:extLst>
              <a:ext uri="{FF2B5EF4-FFF2-40B4-BE49-F238E27FC236}">
                <a16:creationId xmlns:a16="http://schemas.microsoft.com/office/drawing/2014/main" id="{2CB12C06-E528-7F49-B19A-90D4BC857320}"/>
              </a:ext>
            </a:extLst>
          </p:cNvPr>
          <p:cNvGrpSpPr/>
          <p:nvPr/>
        </p:nvGrpSpPr>
        <p:grpSpPr>
          <a:xfrm>
            <a:off x="76200" y="1276350"/>
            <a:ext cx="1410128" cy="3655131"/>
            <a:chOff x="215762" y="1478508"/>
            <a:chExt cx="1880170" cy="4873508"/>
          </a:xfrm>
        </p:grpSpPr>
        <p:sp>
          <p:nvSpPr>
            <p:cNvPr id="14" name="Rounded Rectangle 13">
              <a:extLst>
                <a:ext uri="{FF2B5EF4-FFF2-40B4-BE49-F238E27FC236}">
                  <a16:creationId xmlns:a16="http://schemas.microsoft.com/office/drawing/2014/main" id="{F616FE7F-695D-B940-81F4-465352E5579B}"/>
                </a:ext>
              </a:extLst>
            </p:cNvPr>
            <p:cNvSpPr/>
            <p:nvPr/>
          </p:nvSpPr>
          <p:spPr>
            <a:xfrm>
              <a:off x="215762" y="1478508"/>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Simple &amp; Powerful Model</a:t>
              </a:r>
            </a:p>
          </p:txBody>
        </p:sp>
        <p:sp>
          <p:nvSpPr>
            <p:cNvPr id="16" name="Rounded Rectangle 15">
              <a:extLst>
                <a:ext uri="{FF2B5EF4-FFF2-40B4-BE49-F238E27FC236}">
                  <a16:creationId xmlns:a16="http://schemas.microsoft.com/office/drawing/2014/main" id="{18CE5265-9A13-3545-A7A2-D8BCF810998F}"/>
                </a:ext>
              </a:extLst>
            </p:cNvPr>
            <p:cNvSpPr/>
            <p:nvPr/>
          </p:nvSpPr>
          <p:spPr>
            <a:xfrm>
              <a:off x="215762" y="2781087"/>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Standardization</a:t>
              </a:r>
            </a:p>
          </p:txBody>
        </p:sp>
        <p:sp>
          <p:nvSpPr>
            <p:cNvPr id="17" name="Rounded Rectangle 16">
              <a:extLst>
                <a:ext uri="{FF2B5EF4-FFF2-40B4-BE49-F238E27FC236}">
                  <a16:creationId xmlns:a16="http://schemas.microsoft.com/office/drawing/2014/main" id="{832F9660-77BB-3649-959A-4D95BE51E5DC}"/>
                </a:ext>
              </a:extLst>
            </p:cNvPr>
            <p:cNvSpPr/>
            <p:nvPr/>
          </p:nvSpPr>
          <p:spPr>
            <a:xfrm>
              <a:off x="215762" y="4083666"/>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High Performance &amp; Secure</a:t>
              </a:r>
            </a:p>
          </p:txBody>
        </p:sp>
        <p:sp>
          <p:nvSpPr>
            <p:cNvPr id="18" name="Rounded Rectangle 17">
              <a:extLst>
                <a:ext uri="{FF2B5EF4-FFF2-40B4-BE49-F238E27FC236}">
                  <a16:creationId xmlns:a16="http://schemas.microsoft.com/office/drawing/2014/main" id="{BA12A5DD-BAB4-864F-800F-CE77A46F9DCF}"/>
                </a:ext>
              </a:extLst>
            </p:cNvPr>
            <p:cNvSpPr/>
            <p:nvPr/>
          </p:nvSpPr>
          <p:spPr>
            <a:xfrm>
              <a:off x="215762" y="5386245"/>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Innovation</a:t>
              </a:r>
            </a:p>
          </p:txBody>
        </p:sp>
      </p:grpSp>
    </p:spTree>
    <p:extLst>
      <p:ext uri="{BB962C8B-B14F-4D97-AF65-F5344CB8AC3E}">
        <p14:creationId xmlns:p14="http://schemas.microsoft.com/office/powerpoint/2010/main" val="312673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BD8C63D-771A-B948-8643-704E85796215}"/>
              </a:ext>
            </a:extLst>
          </p:cNvPr>
          <p:cNvGrpSpPr/>
          <p:nvPr/>
        </p:nvGrpSpPr>
        <p:grpSpPr>
          <a:xfrm>
            <a:off x="1782403" y="813356"/>
            <a:ext cx="7202405" cy="4211465"/>
            <a:chOff x="2352332" y="1054251"/>
            <a:chExt cx="9603206" cy="5615287"/>
          </a:xfrm>
        </p:grpSpPr>
        <p:grpSp>
          <p:nvGrpSpPr>
            <p:cNvPr id="10" name="Group 9">
              <a:extLst>
                <a:ext uri="{FF2B5EF4-FFF2-40B4-BE49-F238E27FC236}">
                  <a16:creationId xmlns:a16="http://schemas.microsoft.com/office/drawing/2014/main" id="{AF59F7BB-60A9-D042-AA8D-968B31E41AAD}"/>
                </a:ext>
              </a:extLst>
            </p:cNvPr>
            <p:cNvGrpSpPr/>
            <p:nvPr/>
          </p:nvGrpSpPr>
          <p:grpSpPr>
            <a:xfrm>
              <a:off x="3585049" y="1054251"/>
              <a:ext cx="4203671" cy="5615287"/>
              <a:chOff x="-277130" y="1195821"/>
              <a:chExt cx="4203671" cy="5615287"/>
            </a:xfrm>
          </p:grpSpPr>
          <p:pic>
            <p:nvPicPr>
              <p:cNvPr id="11" name="Picture 10">
                <a:extLst>
                  <a:ext uri="{FF2B5EF4-FFF2-40B4-BE49-F238E27FC236}">
                    <a16:creationId xmlns:a16="http://schemas.microsoft.com/office/drawing/2014/main" id="{6D69B09D-5DC1-6C46-89D5-19054AFBF12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144" t="14736" r="10005" b="52767"/>
              <a:stretch/>
            </p:blipFill>
            <p:spPr>
              <a:xfrm>
                <a:off x="615666" y="1195821"/>
                <a:ext cx="3310875" cy="1096496"/>
              </a:xfrm>
              <a:prstGeom prst="rect">
                <a:avLst/>
              </a:prstGeom>
            </p:spPr>
          </p:pic>
          <p:pic>
            <p:nvPicPr>
              <p:cNvPr id="12" name="Picture 11">
                <a:extLst>
                  <a:ext uri="{FF2B5EF4-FFF2-40B4-BE49-F238E27FC236}">
                    <a16:creationId xmlns:a16="http://schemas.microsoft.com/office/drawing/2014/main" id="{CD44B31F-E446-B744-ABE7-255FF69237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043" y="2545224"/>
                <a:ext cx="1532712" cy="1348267"/>
              </a:xfrm>
              <a:prstGeom prst="rect">
                <a:avLst/>
              </a:prstGeom>
            </p:spPr>
          </p:pic>
          <p:grpSp>
            <p:nvGrpSpPr>
              <p:cNvPr id="13" name="Group 12">
                <a:extLst>
                  <a:ext uri="{FF2B5EF4-FFF2-40B4-BE49-F238E27FC236}">
                    <a16:creationId xmlns:a16="http://schemas.microsoft.com/office/drawing/2014/main" id="{BFB833AC-0581-8544-B676-EB38FA6AFBF6}"/>
                  </a:ext>
                </a:extLst>
              </p:cNvPr>
              <p:cNvGrpSpPr/>
              <p:nvPr/>
            </p:nvGrpSpPr>
            <p:grpSpPr>
              <a:xfrm>
                <a:off x="472141" y="5503618"/>
                <a:ext cx="3454400" cy="1307490"/>
                <a:chOff x="400423" y="5301129"/>
                <a:chExt cx="3579906" cy="1307490"/>
              </a:xfrm>
            </p:grpSpPr>
            <p:sp>
              <p:nvSpPr>
                <p:cNvPr id="32" name="Cylinder 11">
                  <a:extLst>
                    <a:ext uri="{FF2B5EF4-FFF2-40B4-BE49-F238E27FC236}">
                      <a16:creationId xmlns:a16="http://schemas.microsoft.com/office/drawing/2014/main" id="{8E6E9A74-FA07-B547-ABC9-444ADE9956D1}"/>
                    </a:ext>
                  </a:extLst>
                </p:cNvPr>
                <p:cNvSpPr/>
                <p:nvPr/>
              </p:nvSpPr>
              <p:spPr>
                <a:xfrm>
                  <a:off x="400423" y="5301129"/>
                  <a:ext cx="3579906" cy="1307490"/>
                </a:xfrm>
                <a:prstGeom prst="can">
                  <a:avLst>
                    <a:gd name="adj" fmla="val 1220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3" name="Group 32">
                  <a:extLst>
                    <a:ext uri="{FF2B5EF4-FFF2-40B4-BE49-F238E27FC236}">
                      <a16:creationId xmlns:a16="http://schemas.microsoft.com/office/drawing/2014/main" id="{42EC98EB-C912-1042-B48B-438D2450B7D8}"/>
                    </a:ext>
                  </a:extLst>
                </p:cNvPr>
                <p:cNvGrpSpPr/>
                <p:nvPr/>
              </p:nvGrpSpPr>
              <p:grpSpPr>
                <a:xfrm>
                  <a:off x="570755" y="5596286"/>
                  <a:ext cx="3239243" cy="717177"/>
                  <a:chOff x="759012" y="5361124"/>
                  <a:chExt cx="3239243" cy="717177"/>
                </a:xfrm>
              </p:grpSpPr>
              <p:sp>
                <p:nvSpPr>
                  <p:cNvPr id="34" name="Cylinder 9">
                    <a:extLst>
                      <a:ext uri="{FF2B5EF4-FFF2-40B4-BE49-F238E27FC236}">
                        <a16:creationId xmlns:a16="http://schemas.microsoft.com/office/drawing/2014/main" id="{A0FBC830-6F57-7C47-9347-A8C9046211F5}"/>
                      </a:ext>
                    </a:extLst>
                  </p:cNvPr>
                  <p:cNvSpPr/>
                  <p:nvPr/>
                </p:nvSpPr>
                <p:spPr>
                  <a:xfrm>
                    <a:off x="759012"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Cylinder 12">
                    <a:extLst>
                      <a:ext uri="{FF2B5EF4-FFF2-40B4-BE49-F238E27FC236}">
                        <a16:creationId xmlns:a16="http://schemas.microsoft.com/office/drawing/2014/main" id="{0ED32174-0DCE-9D40-81F5-1071EF90D8A7}"/>
                      </a:ext>
                    </a:extLst>
                  </p:cNvPr>
                  <p:cNvSpPr/>
                  <p:nvPr/>
                </p:nvSpPr>
                <p:spPr>
                  <a:xfrm>
                    <a:off x="1006437"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Cylinder 13">
                    <a:extLst>
                      <a:ext uri="{FF2B5EF4-FFF2-40B4-BE49-F238E27FC236}">
                        <a16:creationId xmlns:a16="http://schemas.microsoft.com/office/drawing/2014/main" id="{FFB59A8D-758E-9341-89E7-A9B483137ED9}"/>
                      </a:ext>
                    </a:extLst>
                  </p:cNvPr>
                  <p:cNvSpPr/>
                  <p:nvPr/>
                </p:nvSpPr>
                <p:spPr>
                  <a:xfrm>
                    <a:off x="1253862"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Cylinder 15">
                    <a:extLst>
                      <a:ext uri="{FF2B5EF4-FFF2-40B4-BE49-F238E27FC236}">
                        <a16:creationId xmlns:a16="http://schemas.microsoft.com/office/drawing/2014/main" id="{8100A732-107D-C348-B594-3B6FD7B9B5A9}"/>
                      </a:ext>
                    </a:extLst>
                  </p:cNvPr>
                  <p:cNvSpPr/>
                  <p:nvPr/>
                </p:nvSpPr>
                <p:spPr>
                  <a:xfrm>
                    <a:off x="1501287"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Cylinder 16">
                    <a:extLst>
                      <a:ext uri="{FF2B5EF4-FFF2-40B4-BE49-F238E27FC236}">
                        <a16:creationId xmlns:a16="http://schemas.microsoft.com/office/drawing/2014/main" id="{86DE6B50-52F6-9845-A2F3-DB47855579DC}"/>
                      </a:ext>
                    </a:extLst>
                  </p:cNvPr>
                  <p:cNvSpPr/>
                  <p:nvPr/>
                </p:nvSpPr>
                <p:spPr>
                  <a:xfrm>
                    <a:off x="1748712"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Cylinder 17">
                    <a:extLst>
                      <a:ext uri="{FF2B5EF4-FFF2-40B4-BE49-F238E27FC236}">
                        <a16:creationId xmlns:a16="http://schemas.microsoft.com/office/drawing/2014/main" id="{5D7577FB-B039-3A47-8527-D4578358FADD}"/>
                      </a:ext>
                    </a:extLst>
                  </p:cNvPr>
                  <p:cNvSpPr/>
                  <p:nvPr/>
                </p:nvSpPr>
                <p:spPr>
                  <a:xfrm>
                    <a:off x="1996137"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Cylinder 18">
                    <a:extLst>
                      <a:ext uri="{FF2B5EF4-FFF2-40B4-BE49-F238E27FC236}">
                        <a16:creationId xmlns:a16="http://schemas.microsoft.com/office/drawing/2014/main" id="{07C2E99A-0802-F54D-80E8-BBDD3B5B5EAC}"/>
                      </a:ext>
                    </a:extLst>
                  </p:cNvPr>
                  <p:cNvSpPr/>
                  <p:nvPr/>
                </p:nvSpPr>
                <p:spPr>
                  <a:xfrm>
                    <a:off x="2243562"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Cylinder 19">
                    <a:extLst>
                      <a:ext uri="{FF2B5EF4-FFF2-40B4-BE49-F238E27FC236}">
                        <a16:creationId xmlns:a16="http://schemas.microsoft.com/office/drawing/2014/main" id="{C06BF34F-5EEE-4341-A51F-9B2A2E2C32A1}"/>
                      </a:ext>
                    </a:extLst>
                  </p:cNvPr>
                  <p:cNvSpPr/>
                  <p:nvPr/>
                </p:nvSpPr>
                <p:spPr>
                  <a:xfrm>
                    <a:off x="2490987"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Cylinder 20">
                    <a:extLst>
                      <a:ext uri="{FF2B5EF4-FFF2-40B4-BE49-F238E27FC236}">
                        <a16:creationId xmlns:a16="http://schemas.microsoft.com/office/drawing/2014/main" id="{2261340D-4832-1A4D-B8B7-0468880128AE}"/>
                      </a:ext>
                    </a:extLst>
                  </p:cNvPr>
                  <p:cNvSpPr/>
                  <p:nvPr/>
                </p:nvSpPr>
                <p:spPr>
                  <a:xfrm>
                    <a:off x="2738412"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Cylinder 21">
                    <a:extLst>
                      <a:ext uri="{FF2B5EF4-FFF2-40B4-BE49-F238E27FC236}">
                        <a16:creationId xmlns:a16="http://schemas.microsoft.com/office/drawing/2014/main" id="{2BA1F6FB-C985-0B44-BCD3-472547BA3EF1}"/>
                      </a:ext>
                    </a:extLst>
                  </p:cNvPr>
                  <p:cNvSpPr/>
                  <p:nvPr/>
                </p:nvSpPr>
                <p:spPr>
                  <a:xfrm>
                    <a:off x="2985837"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Cylinder 22">
                    <a:extLst>
                      <a:ext uri="{FF2B5EF4-FFF2-40B4-BE49-F238E27FC236}">
                        <a16:creationId xmlns:a16="http://schemas.microsoft.com/office/drawing/2014/main" id="{A0CA6EA0-7758-1F4A-B066-1360FB740CE6}"/>
                      </a:ext>
                    </a:extLst>
                  </p:cNvPr>
                  <p:cNvSpPr/>
                  <p:nvPr/>
                </p:nvSpPr>
                <p:spPr>
                  <a:xfrm>
                    <a:off x="3233267" y="5361124"/>
                    <a:ext cx="764988" cy="717177"/>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grpSp>
            <p:nvGrpSpPr>
              <p:cNvPr id="14" name="Group 13">
                <a:extLst>
                  <a:ext uri="{FF2B5EF4-FFF2-40B4-BE49-F238E27FC236}">
                    <a16:creationId xmlns:a16="http://schemas.microsoft.com/office/drawing/2014/main" id="{996E6BD1-CB20-3B46-83A6-F54DDBAD9DE0}"/>
                  </a:ext>
                </a:extLst>
              </p:cNvPr>
              <p:cNvGrpSpPr/>
              <p:nvPr/>
            </p:nvGrpSpPr>
            <p:grpSpPr>
              <a:xfrm>
                <a:off x="555857" y="4313299"/>
                <a:ext cx="3269039" cy="780608"/>
                <a:chOff x="442259" y="4096192"/>
                <a:chExt cx="3269039" cy="780608"/>
              </a:xfrm>
            </p:grpSpPr>
            <p:sp>
              <p:nvSpPr>
                <p:cNvPr id="20" name="Rectangle: Rounded Corners 34">
                  <a:extLst>
                    <a:ext uri="{FF2B5EF4-FFF2-40B4-BE49-F238E27FC236}">
                      <a16:creationId xmlns:a16="http://schemas.microsoft.com/office/drawing/2014/main" id="{DA2618AC-5A03-FD40-81D9-836AF994FDA6}"/>
                    </a:ext>
                  </a:extLst>
                </p:cNvPr>
                <p:cNvSpPr/>
                <p:nvPr/>
              </p:nvSpPr>
              <p:spPr>
                <a:xfrm>
                  <a:off x="442259" y="4096192"/>
                  <a:ext cx="3269039" cy="780608"/>
                </a:xfrm>
                <a:prstGeom prst="round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1" name="Group 20">
                  <a:extLst>
                    <a:ext uri="{FF2B5EF4-FFF2-40B4-BE49-F238E27FC236}">
                      <a16:creationId xmlns:a16="http://schemas.microsoft.com/office/drawing/2014/main" id="{1132BB1B-D2CE-4C49-A4D0-D2F013FB2A53}"/>
                    </a:ext>
                  </a:extLst>
                </p:cNvPr>
                <p:cNvGrpSpPr/>
                <p:nvPr/>
              </p:nvGrpSpPr>
              <p:grpSpPr>
                <a:xfrm>
                  <a:off x="540766" y="4229508"/>
                  <a:ext cx="3072024" cy="513977"/>
                  <a:chOff x="570756" y="4245604"/>
                  <a:chExt cx="3072024" cy="513977"/>
                </a:xfrm>
              </p:grpSpPr>
              <p:sp>
                <p:nvSpPr>
                  <p:cNvPr id="22" name="Rectangle: Rounded Corners 23">
                    <a:extLst>
                      <a:ext uri="{FF2B5EF4-FFF2-40B4-BE49-F238E27FC236}">
                        <a16:creationId xmlns:a16="http://schemas.microsoft.com/office/drawing/2014/main" id="{9A12D410-5DD8-E749-9F58-971416786CFD}"/>
                      </a:ext>
                    </a:extLst>
                  </p:cNvPr>
                  <p:cNvSpPr/>
                  <p:nvPr/>
                </p:nvSpPr>
                <p:spPr>
                  <a:xfrm>
                    <a:off x="570756"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Rounded Corners 25">
                    <a:extLst>
                      <a:ext uri="{FF2B5EF4-FFF2-40B4-BE49-F238E27FC236}">
                        <a16:creationId xmlns:a16="http://schemas.microsoft.com/office/drawing/2014/main" id="{9F101CA4-4EAB-AD44-8158-2DF19815F1DF}"/>
                      </a:ext>
                    </a:extLst>
                  </p:cNvPr>
                  <p:cNvSpPr/>
                  <p:nvPr/>
                </p:nvSpPr>
                <p:spPr>
                  <a:xfrm>
                    <a:off x="834370"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Rounded Corners 26">
                    <a:extLst>
                      <a:ext uri="{FF2B5EF4-FFF2-40B4-BE49-F238E27FC236}">
                        <a16:creationId xmlns:a16="http://schemas.microsoft.com/office/drawing/2014/main" id="{3B38BF05-05AD-CA47-AC85-2D4800BE77F5}"/>
                      </a:ext>
                    </a:extLst>
                  </p:cNvPr>
                  <p:cNvSpPr/>
                  <p:nvPr/>
                </p:nvSpPr>
                <p:spPr>
                  <a:xfrm>
                    <a:off x="1097984"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Rounded Corners 27">
                    <a:extLst>
                      <a:ext uri="{FF2B5EF4-FFF2-40B4-BE49-F238E27FC236}">
                        <a16:creationId xmlns:a16="http://schemas.microsoft.com/office/drawing/2014/main" id="{BAB92ADE-26E8-674E-B30D-3A4EE600FCD2}"/>
                      </a:ext>
                    </a:extLst>
                  </p:cNvPr>
                  <p:cNvSpPr/>
                  <p:nvPr/>
                </p:nvSpPr>
                <p:spPr>
                  <a:xfrm>
                    <a:off x="1361598"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Rounded Corners 28">
                    <a:extLst>
                      <a:ext uri="{FF2B5EF4-FFF2-40B4-BE49-F238E27FC236}">
                        <a16:creationId xmlns:a16="http://schemas.microsoft.com/office/drawing/2014/main" id="{CE8AAAF0-CEA8-B24F-A3E3-06791A874AD4}"/>
                      </a:ext>
                    </a:extLst>
                  </p:cNvPr>
                  <p:cNvSpPr/>
                  <p:nvPr/>
                </p:nvSpPr>
                <p:spPr>
                  <a:xfrm>
                    <a:off x="1625212"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ectangle: Rounded Corners 29">
                    <a:extLst>
                      <a:ext uri="{FF2B5EF4-FFF2-40B4-BE49-F238E27FC236}">
                        <a16:creationId xmlns:a16="http://schemas.microsoft.com/office/drawing/2014/main" id="{E5EFBBB1-554F-954F-A482-C5E0A40B66B3}"/>
                      </a:ext>
                    </a:extLst>
                  </p:cNvPr>
                  <p:cNvSpPr/>
                  <p:nvPr/>
                </p:nvSpPr>
                <p:spPr>
                  <a:xfrm>
                    <a:off x="1888826"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Rectangle: Rounded Corners 30">
                    <a:extLst>
                      <a:ext uri="{FF2B5EF4-FFF2-40B4-BE49-F238E27FC236}">
                        <a16:creationId xmlns:a16="http://schemas.microsoft.com/office/drawing/2014/main" id="{DE5DB07C-3482-CC42-9AB6-EEC48E6E1719}"/>
                      </a:ext>
                    </a:extLst>
                  </p:cNvPr>
                  <p:cNvSpPr/>
                  <p:nvPr/>
                </p:nvSpPr>
                <p:spPr>
                  <a:xfrm>
                    <a:off x="2152440"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Rectangle: Rounded Corners 31">
                    <a:extLst>
                      <a:ext uri="{FF2B5EF4-FFF2-40B4-BE49-F238E27FC236}">
                        <a16:creationId xmlns:a16="http://schemas.microsoft.com/office/drawing/2014/main" id="{8AEA2D80-87BD-DC4F-876C-E129511CC468}"/>
                      </a:ext>
                    </a:extLst>
                  </p:cNvPr>
                  <p:cNvSpPr/>
                  <p:nvPr/>
                </p:nvSpPr>
                <p:spPr>
                  <a:xfrm>
                    <a:off x="2416054"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Rectangle: Rounded Corners 32">
                    <a:extLst>
                      <a:ext uri="{FF2B5EF4-FFF2-40B4-BE49-F238E27FC236}">
                        <a16:creationId xmlns:a16="http://schemas.microsoft.com/office/drawing/2014/main" id="{BEECD33F-EE81-F54A-B5B5-A9273AB3E46E}"/>
                      </a:ext>
                    </a:extLst>
                  </p:cNvPr>
                  <p:cNvSpPr/>
                  <p:nvPr/>
                </p:nvSpPr>
                <p:spPr>
                  <a:xfrm>
                    <a:off x="2679668"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Rectangle: Rounded Corners 33">
                    <a:extLst>
                      <a:ext uri="{FF2B5EF4-FFF2-40B4-BE49-F238E27FC236}">
                        <a16:creationId xmlns:a16="http://schemas.microsoft.com/office/drawing/2014/main" id="{12E6A3F9-C755-ED4A-921A-303499D377B8}"/>
                      </a:ext>
                    </a:extLst>
                  </p:cNvPr>
                  <p:cNvSpPr/>
                  <p:nvPr/>
                </p:nvSpPr>
                <p:spPr>
                  <a:xfrm>
                    <a:off x="2943282" y="4245604"/>
                    <a:ext cx="699498" cy="513977"/>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grpSp>
          <p:sp>
            <p:nvSpPr>
              <p:cNvPr id="16" name="TextBox 15">
                <a:extLst>
                  <a:ext uri="{FF2B5EF4-FFF2-40B4-BE49-F238E27FC236}">
                    <a16:creationId xmlns:a16="http://schemas.microsoft.com/office/drawing/2014/main" id="{03302FB6-825D-A44F-803F-0DAAF691A496}"/>
                  </a:ext>
                </a:extLst>
              </p:cNvPr>
              <p:cNvSpPr txBox="1"/>
              <p:nvPr/>
            </p:nvSpPr>
            <p:spPr>
              <a:xfrm>
                <a:off x="-36878" y="1375446"/>
                <a:ext cx="533480" cy="800848"/>
              </a:xfrm>
              <a:prstGeom prst="rect">
                <a:avLst/>
              </a:prstGeom>
              <a:noFill/>
            </p:spPr>
            <p:txBody>
              <a:bodyPr vert="vert270" wrap="square" rtlCol="0" anchor="ctr" anchorCtr="0">
                <a:spAutoFit/>
              </a:bodyPr>
              <a:lstStyle/>
              <a:p>
                <a:r>
                  <a:rPr lang="en-US" sz="1400" dirty="0"/>
                  <a:t>Users</a:t>
                </a:r>
              </a:p>
            </p:txBody>
          </p:sp>
          <p:sp>
            <p:nvSpPr>
              <p:cNvPr id="17" name="TextBox 16">
                <a:extLst>
                  <a:ext uri="{FF2B5EF4-FFF2-40B4-BE49-F238E27FC236}">
                    <a16:creationId xmlns:a16="http://schemas.microsoft.com/office/drawing/2014/main" id="{88ADE397-E234-FF41-8EBF-B4D68CD21C09}"/>
                  </a:ext>
                </a:extLst>
              </p:cNvPr>
              <p:cNvSpPr txBox="1"/>
              <p:nvPr/>
            </p:nvSpPr>
            <p:spPr>
              <a:xfrm>
                <a:off x="-264354" y="2633377"/>
                <a:ext cx="820737" cy="1171961"/>
              </a:xfrm>
              <a:prstGeom prst="rect">
                <a:avLst/>
              </a:prstGeom>
              <a:noFill/>
            </p:spPr>
            <p:txBody>
              <a:bodyPr vert="vert270" wrap="square" rtlCol="0" anchor="ctr" anchorCtr="0">
                <a:spAutoFit/>
              </a:bodyPr>
              <a:lstStyle/>
              <a:p>
                <a:pPr algn="ctr"/>
                <a:r>
                  <a:rPr lang="en-US" sz="1400" dirty="0"/>
                  <a:t>UI / </a:t>
                </a:r>
              </a:p>
              <a:p>
                <a:pPr algn="ctr"/>
                <a:r>
                  <a:rPr lang="en-US" sz="1400" dirty="0"/>
                  <a:t>Client</a:t>
                </a:r>
              </a:p>
            </p:txBody>
          </p:sp>
          <p:sp>
            <p:nvSpPr>
              <p:cNvPr id="18" name="TextBox 17">
                <a:extLst>
                  <a:ext uri="{FF2B5EF4-FFF2-40B4-BE49-F238E27FC236}">
                    <a16:creationId xmlns:a16="http://schemas.microsoft.com/office/drawing/2014/main" id="{23BEF220-55D5-C449-8036-02E64F3CA297}"/>
                  </a:ext>
                </a:extLst>
              </p:cNvPr>
              <p:cNvSpPr txBox="1"/>
              <p:nvPr/>
            </p:nvSpPr>
            <p:spPr>
              <a:xfrm>
                <a:off x="-277130" y="4062660"/>
                <a:ext cx="820737" cy="1281885"/>
              </a:xfrm>
              <a:prstGeom prst="rect">
                <a:avLst/>
              </a:prstGeom>
              <a:noFill/>
            </p:spPr>
            <p:txBody>
              <a:bodyPr vert="vert270" wrap="square" rtlCol="0" anchor="ctr" anchorCtr="0">
                <a:spAutoFit/>
              </a:bodyPr>
              <a:lstStyle/>
              <a:p>
                <a:pPr algn="ctr"/>
                <a:r>
                  <a:rPr lang="en-US" sz="1400" dirty="0"/>
                  <a:t>App </a:t>
                </a:r>
              </a:p>
              <a:p>
                <a:pPr algn="ctr"/>
                <a:r>
                  <a:rPr lang="en-US" sz="1400" dirty="0"/>
                  <a:t>Servers</a:t>
                </a:r>
              </a:p>
            </p:txBody>
          </p:sp>
          <p:sp>
            <p:nvSpPr>
              <p:cNvPr id="19" name="TextBox 18">
                <a:extLst>
                  <a:ext uri="{FF2B5EF4-FFF2-40B4-BE49-F238E27FC236}">
                    <a16:creationId xmlns:a16="http://schemas.microsoft.com/office/drawing/2014/main" id="{FB1E085C-6E29-0344-B9CC-D5CB2D7F0915}"/>
                  </a:ext>
                </a:extLst>
              </p:cNvPr>
              <p:cNvSpPr txBox="1"/>
              <p:nvPr/>
            </p:nvSpPr>
            <p:spPr>
              <a:xfrm>
                <a:off x="-16850" y="5415536"/>
                <a:ext cx="533480" cy="1388101"/>
              </a:xfrm>
              <a:prstGeom prst="rect">
                <a:avLst/>
              </a:prstGeom>
              <a:noFill/>
            </p:spPr>
            <p:txBody>
              <a:bodyPr vert="vert270" wrap="square" rtlCol="0" anchor="ctr" anchorCtr="0">
                <a:spAutoFit/>
              </a:bodyPr>
              <a:lstStyle/>
              <a:p>
                <a:r>
                  <a:rPr lang="en-US" sz="1400" dirty="0"/>
                  <a:t>Databases</a:t>
                </a:r>
              </a:p>
            </p:txBody>
          </p:sp>
        </p:grpSp>
        <p:sp>
          <p:nvSpPr>
            <p:cNvPr id="6" name="Right Arrow 5">
              <a:extLst>
                <a:ext uri="{FF2B5EF4-FFF2-40B4-BE49-F238E27FC236}">
                  <a16:creationId xmlns:a16="http://schemas.microsoft.com/office/drawing/2014/main" id="{E738420B-9252-5F4C-BE34-DDCB88639963}"/>
                </a:ext>
              </a:extLst>
            </p:cNvPr>
            <p:cNvSpPr/>
            <p:nvPr/>
          </p:nvSpPr>
          <p:spPr>
            <a:xfrm>
              <a:off x="8045120" y="3341528"/>
              <a:ext cx="1253447" cy="894025"/>
            </a:xfrm>
            <a:prstGeom prst="rightArrow">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a:extLst>
                <a:ext uri="{FF2B5EF4-FFF2-40B4-BE49-F238E27FC236}">
                  <a16:creationId xmlns:a16="http://schemas.microsoft.com/office/drawing/2014/main" id="{05A4F4DA-AEF4-A54A-B02C-C95EA92F2314}"/>
                </a:ext>
              </a:extLst>
            </p:cNvPr>
            <p:cNvSpPr/>
            <p:nvPr/>
          </p:nvSpPr>
          <p:spPr>
            <a:xfrm>
              <a:off x="9554966" y="2511269"/>
              <a:ext cx="2400572" cy="2585323"/>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Client-server architecture</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Internet/Web</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Cloud/SaaS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Blockchain</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a:t>
              </a:r>
            </a:p>
          </p:txBody>
        </p:sp>
        <p:sp>
          <p:nvSpPr>
            <p:cNvPr id="49" name="Right Arrow 48">
              <a:extLst>
                <a:ext uri="{FF2B5EF4-FFF2-40B4-BE49-F238E27FC236}">
                  <a16:creationId xmlns:a16="http://schemas.microsoft.com/office/drawing/2014/main" id="{3ED3993D-49B4-1045-870A-71ED9F6C95D3}"/>
                </a:ext>
              </a:extLst>
            </p:cNvPr>
            <p:cNvSpPr/>
            <p:nvPr/>
          </p:nvSpPr>
          <p:spPr>
            <a:xfrm>
              <a:off x="2352332" y="3341528"/>
              <a:ext cx="1253447" cy="894025"/>
            </a:xfrm>
            <a:prstGeom prst="rightArrow">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1" name="TextBox 50"/>
          <p:cNvSpPr txBox="1"/>
          <p:nvPr/>
        </p:nvSpPr>
        <p:spPr>
          <a:xfrm>
            <a:off x="0" y="438150"/>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RDBMS an incredible commercial success through all trends</a:t>
            </a:r>
          </a:p>
        </p:txBody>
      </p:sp>
      <p:grpSp>
        <p:nvGrpSpPr>
          <p:cNvPr id="58" name="Group 57">
            <a:extLst>
              <a:ext uri="{FF2B5EF4-FFF2-40B4-BE49-F238E27FC236}">
                <a16:creationId xmlns:a16="http://schemas.microsoft.com/office/drawing/2014/main" id="{2CB12C06-E528-7F49-B19A-90D4BC857320}"/>
              </a:ext>
            </a:extLst>
          </p:cNvPr>
          <p:cNvGrpSpPr/>
          <p:nvPr/>
        </p:nvGrpSpPr>
        <p:grpSpPr>
          <a:xfrm>
            <a:off x="230157" y="1048049"/>
            <a:ext cx="1410128" cy="3655131"/>
            <a:chOff x="215762" y="1478508"/>
            <a:chExt cx="1880170" cy="4873508"/>
          </a:xfrm>
        </p:grpSpPr>
        <p:sp>
          <p:nvSpPr>
            <p:cNvPr id="59" name="Rounded Rectangle 58">
              <a:extLst>
                <a:ext uri="{FF2B5EF4-FFF2-40B4-BE49-F238E27FC236}">
                  <a16:creationId xmlns:a16="http://schemas.microsoft.com/office/drawing/2014/main" id="{F616FE7F-695D-B940-81F4-465352E5579B}"/>
                </a:ext>
              </a:extLst>
            </p:cNvPr>
            <p:cNvSpPr/>
            <p:nvPr/>
          </p:nvSpPr>
          <p:spPr>
            <a:xfrm>
              <a:off x="215762" y="1478508"/>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Simple &amp; Powerful Model</a:t>
              </a:r>
            </a:p>
          </p:txBody>
        </p:sp>
        <p:sp>
          <p:nvSpPr>
            <p:cNvPr id="60" name="Rounded Rectangle 59">
              <a:extLst>
                <a:ext uri="{FF2B5EF4-FFF2-40B4-BE49-F238E27FC236}">
                  <a16:creationId xmlns:a16="http://schemas.microsoft.com/office/drawing/2014/main" id="{18CE5265-9A13-3545-A7A2-D8BCF810998F}"/>
                </a:ext>
              </a:extLst>
            </p:cNvPr>
            <p:cNvSpPr/>
            <p:nvPr/>
          </p:nvSpPr>
          <p:spPr>
            <a:xfrm>
              <a:off x="215762" y="2781087"/>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Standardization</a:t>
              </a:r>
            </a:p>
          </p:txBody>
        </p:sp>
        <p:sp>
          <p:nvSpPr>
            <p:cNvPr id="61" name="Rounded Rectangle 60">
              <a:extLst>
                <a:ext uri="{FF2B5EF4-FFF2-40B4-BE49-F238E27FC236}">
                  <a16:creationId xmlns:a16="http://schemas.microsoft.com/office/drawing/2014/main" id="{832F9660-77BB-3649-959A-4D95BE51E5DC}"/>
                </a:ext>
              </a:extLst>
            </p:cNvPr>
            <p:cNvSpPr/>
            <p:nvPr/>
          </p:nvSpPr>
          <p:spPr>
            <a:xfrm>
              <a:off x="215762" y="4083666"/>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High Performance &amp; Secure</a:t>
              </a:r>
            </a:p>
          </p:txBody>
        </p:sp>
        <p:sp>
          <p:nvSpPr>
            <p:cNvPr id="62" name="Rounded Rectangle 61">
              <a:extLst>
                <a:ext uri="{FF2B5EF4-FFF2-40B4-BE49-F238E27FC236}">
                  <a16:creationId xmlns:a16="http://schemas.microsoft.com/office/drawing/2014/main" id="{BA12A5DD-BAB4-864F-800F-CE77A46F9DCF}"/>
                </a:ext>
              </a:extLst>
            </p:cNvPr>
            <p:cNvSpPr/>
            <p:nvPr/>
          </p:nvSpPr>
          <p:spPr>
            <a:xfrm>
              <a:off x="215762" y="5386245"/>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Innovation</a:t>
              </a:r>
            </a:p>
          </p:txBody>
        </p:sp>
      </p:grpSp>
    </p:spTree>
    <p:extLst>
      <p:ext uri="{BB962C8B-B14F-4D97-AF65-F5344CB8AC3E}">
        <p14:creationId xmlns:p14="http://schemas.microsoft.com/office/powerpoint/2010/main" val="3165201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62" y="431737"/>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What happened to reveal issues with the RDBMS</a:t>
            </a:r>
          </a:p>
        </p:txBody>
      </p:sp>
      <p:sp>
        <p:nvSpPr>
          <p:cNvPr id="3" name="Rounded Rectangle 2">
            <a:extLst>
              <a:ext uri="{FF2B5EF4-FFF2-40B4-BE49-F238E27FC236}">
                <a16:creationId xmlns:a16="http://schemas.microsoft.com/office/drawing/2014/main" id="{F616FE7F-695D-B940-81F4-465352E5579B}"/>
              </a:ext>
            </a:extLst>
          </p:cNvPr>
          <p:cNvSpPr/>
          <p:nvPr/>
        </p:nvSpPr>
        <p:spPr>
          <a:xfrm>
            <a:off x="5360935" y="4070313"/>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Scaling an RDBMS is costly</a:t>
            </a:r>
          </a:p>
        </p:txBody>
      </p:sp>
      <p:sp>
        <p:nvSpPr>
          <p:cNvPr id="43" name="Rounded Rectangle 42">
            <a:extLst>
              <a:ext uri="{FF2B5EF4-FFF2-40B4-BE49-F238E27FC236}">
                <a16:creationId xmlns:a16="http://schemas.microsoft.com/office/drawing/2014/main" id="{18CE5265-9A13-3545-A7A2-D8BCF810998F}"/>
              </a:ext>
            </a:extLst>
          </p:cNvPr>
          <p:cNvSpPr/>
          <p:nvPr/>
        </p:nvSpPr>
        <p:spPr>
          <a:xfrm>
            <a:off x="5360935" y="2106135"/>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 Data is siloed in many databases </a:t>
            </a:r>
          </a:p>
        </p:txBody>
      </p:sp>
      <p:sp>
        <p:nvSpPr>
          <p:cNvPr id="44" name="Rounded Rectangle 43">
            <a:extLst>
              <a:ext uri="{FF2B5EF4-FFF2-40B4-BE49-F238E27FC236}">
                <a16:creationId xmlns:a16="http://schemas.microsoft.com/office/drawing/2014/main" id="{832F9660-77BB-3649-959A-4D95BE51E5DC}"/>
              </a:ext>
            </a:extLst>
          </p:cNvPr>
          <p:cNvSpPr/>
          <p:nvPr/>
        </p:nvSpPr>
        <p:spPr>
          <a:xfrm>
            <a:off x="5360935" y="3083069"/>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 wasn’t built to handle these</a:t>
            </a:r>
          </a:p>
        </p:txBody>
      </p:sp>
      <p:sp>
        <p:nvSpPr>
          <p:cNvPr id="45" name="Rounded Rectangle 44">
            <a:extLst>
              <a:ext uri="{FF2B5EF4-FFF2-40B4-BE49-F238E27FC236}">
                <a16:creationId xmlns:a16="http://schemas.microsoft.com/office/drawing/2014/main" id="{BA12A5DD-BAB4-864F-800F-CE77A46F9DCF}"/>
              </a:ext>
            </a:extLst>
          </p:cNvPr>
          <p:cNvSpPr/>
          <p:nvPr/>
        </p:nvSpPr>
        <p:spPr>
          <a:xfrm>
            <a:off x="5360935" y="1121597"/>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Changing RDBMS data model is complex</a:t>
            </a:r>
          </a:p>
        </p:txBody>
      </p:sp>
      <p:sp>
        <p:nvSpPr>
          <p:cNvPr id="2" name="Rounded Rectangle 2">
            <a:extLst>
              <a:ext uri="{FF2B5EF4-FFF2-40B4-BE49-F238E27FC236}">
                <a16:creationId xmlns:a16="http://schemas.microsoft.com/office/drawing/2014/main" id="{8A8757DD-DC40-9A95-AC6A-0D88E7AFB121}"/>
              </a:ext>
            </a:extLst>
          </p:cNvPr>
          <p:cNvSpPr/>
          <p:nvPr/>
        </p:nvSpPr>
        <p:spPr>
          <a:xfrm>
            <a:off x="1883525" y="1121597"/>
            <a:ext cx="1736403" cy="724328"/>
          </a:xfrm>
          <a:prstGeom prst="roundRect">
            <a:avLst/>
          </a:prstGeom>
          <a:solidFill>
            <a:srgbClr val="FFFF99"/>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The market is changing at faster pace today than 70s</a:t>
            </a:r>
          </a:p>
        </p:txBody>
      </p:sp>
      <p:sp>
        <p:nvSpPr>
          <p:cNvPr id="4" name="Rounded Rectangle 42">
            <a:extLst>
              <a:ext uri="{FF2B5EF4-FFF2-40B4-BE49-F238E27FC236}">
                <a16:creationId xmlns:a16="http://schemas.microsoft.com/office/drawing/2014/main" id="{B7B725CB-41E3-A7DF-D64B-A9C81699EE13}"/>
              </a:ext>
            </a:extLst>
          </p:cNvPr>
          <p:cNvSpPr/>
          <p:nvPr/>
        </p:nvSpPr>
        <p:spPr>
          <a:xfrm>
            <a:off x="1883525" y="2106135"/>
            <a:ext cx="1736403" cy="724328"/>
          </a:xfrm>
          <a:prstGeom prst="roundRect">
            <a:avLst/>
          </a:prstGeom>
          <a:solidFill>
            <a:srgbClr val="FFFF99"/>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Business Analytics has different needs</a:t>
            </a:r>
          </a:p>
        </p:txBody>
      </p:sp>
      <p:sp>
        <p:nvSpPr>
          <p:cNvPr id="6" name="Rounded Rectangle 43">
            <a:extLst>
              <a:ext uri="{FF2B5EF4-FFF2-40B4-BE49-F238E27FC236}">
                <a16:creationId xmlns:a16="http://schemas.microsoft.com/office/drawing/2014/main" id="{EA082ECE-6548-FE5E-B520-2B2996133B61}"/>
              </a:ext>
            </a:extLst>
          </p:cNvPr>
          <p:cNvSpPr/>
          <p:nvPr/>
        </p:nvSpPr>
        <p:spPr>
          <a:xfrm>
            <a:off x="1883525" y="3083069"/>
            <a:ext cx="1736403" cy="724328"/>
          </a:xfrm>
          <a:prstGeom prst="roundRect">
            <a:avLst/>
          </a:prstGeom>
          <a:solidFill>
            <a:srgbClr val="FFFF99"/>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Data evolved: Multimedia, OO, Graphs, Automation</a:t>
            </a:r>
          </a:p>
        </p:txBody>
      </p:sp>
      <p:sp>
        <p:nvSpPr>
          <p:cNvPr id="7" name="Rounded Rectangle 44">
            <a:extLst>
              <a:ext uri="{FF2B5EF4-FFF2-40B4-BE49-F238E27FC236}">
                <a16:creationId xmlns:a16="http://schemas.microsoft.com/office/drawing/2014/main" id="{230C466C-021F-E9C6-3EB5-831B579386A8}"/>
              </a:ext>
            </a:extLst>
          </p:cNvPr>
          <p:cNvSpPr/>
          <p:nvPr/>
        </p:nvSpPr>
        <p:spPr>
          <a:xfrm>
            <a:off x="1883525" y="4070313"/>
            <a:ext cx="1736403" cy="724328"/>
          </a:xfrm>
          <a:prstGeom prst="roundRect">
            <a:avLst/>
          </a:prstGeom>
          <a:solidFill>
            <a:srgbClr val="FFFF99"/>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Big Data </a:t>
            </a:r>
          </a:p>
          <a:p>
            <a:pPr algn="ctr"/>
            <a:r>
              <a:rPr lang="en-US" sz="1400" strike="sngStrike" dirty="0">
                <a:solidFill>
                  <a:schemeClr val="tx1">
                    <a:lumMod val="50000"/>
                    <a:lumOff val="50000"/>
                  </a:schemeClr>
                </a:solidFill>
              </a:rPr>
              <a:t>3..4…</a:t>
            </a:r>
            <a:r>
              <a:rPr lang="en-US" sz="1400" dirty="0">
                <a:solidFill>
                  <a:schemeClr val="tx1">
                    <a:lumMod val="50000"/>
                    <a:lumOff val="50000"/>
                  </a:schemeClr>
                </a:solidFill>
              </a:rPr>
              <a:t>5Vs…6V??</a:t>
            </a:r>
          </a:p>
        </p:txBody>
      </p:sp>
      <p:cxnSp>
        <p:nvCxnSpPr>
          <p:cNvPr id="9" name="Straight Arrow Connector 8">
            <a:extLst>
              <a:ext uri="{FF2B5EF4-FFF2-40B4-BE49-F238E27FC236}">
                <a16:creationId xmlns:a16="http://schemas.microsoft.com/office/drawing/2014/main" id="{8562DFE1-BE61-04B6-5BDC-484CE03BA46F}"/>
              </a:ext>
            </a:extLst>
          </p:cNvPr>
          <p:cNvCxnSpPr>
            <a:cxnSpLocks/>
            <a:stCxn id="2" idx="3"/>
            <a:endCxn id="45" idx="1"/>
          </p:cNvCxnSpPr>
          <p:nvPr/>
        </p:nvCxnSpPr>
        <p:spPr>
          <a:xfrm>
            <a:off x="3619928" y="1483761"/>
            <a:ext cx="174100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E4CA6BC1-6E76-5D30-1F1E-EB2CDD998A01}"/>
              </a:ext>
            </a:extLst>
          </p:cNvPr>
          <p:cNvCxnSpPr>
            <a:cxnSpLocks/>
            <a:stCxn id="4" idx="3"/>
            <a:endCxn id="43" idx="1"/>
          </p:cNvCxnSpPr>
          <p:nvPr/>
        </p:nvCxnSpPr>
        <p:spPr>
          <a:xfrm>
            <a:off x="3619928" y="2468299"/>
            <a:ext cx="174100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6F9EA95B-07B3-C42F-731C-CB28DCD13277}"/>
              </a:ext>
            </a:extLst>
          </p:cNvPr>
          <p:cNvCxnSpPr>
            <a:cxnSpLocks/>
            <a:stCxn id="6" idx="3"/>
            <a:endCxn id="44" idx="1"/>
          </p:cNvCxnSpPr>
          <p:nvPr/>
        </p:nvCxnSpPr>
        <p:spPr>
          <a:xfrm>
            <a:off x="3619928" y="3445233"/>
            <a:ext cx="174100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F27DDAE-01E9-30C5-1744-1EE84AEB5E36}"/>
              </a:ext>
            </a:extLst>
          </p:cNvPr>
          <p:cNvCxnSpPr>
            <a:cxnSpLocks/>
          </p:cNvCxnSpPr>
          <p:nvPr/>
        </p:nvCxnSpPr>
        <p:spPr>
          <a:xfrm>
            <a:off x="3619928" y="4476750"/>
            <a:ext cx="1741007"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6220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3" grpId="0" animBg="1"/>
      <p:bldP spid="44" grpId="0" animBg="1"/>
      <p:bldP spid="45" grpId="0" animBg="1"/>
      <p:bldP spid="4"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62" y="431737"/>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What happened to reveal issues with the RDBMS</a:t>
            </a:r>
          </a:p>
        </p:txBody>
      </p:sp>
      <p:sp>
        <p:nvSpPr>
          <p:cNvPr id="3" name="Rounded Rectangle 2">
            <a:extLst>
              <a:ext uri="{FF2B5EF4-FFF2-40B4-BE49-F238E27FC236}">
                <a16:creationId xmlns:a16="http://schemas.microsoft.com/office/drawing/2014/main" id="{F616FE7F-695D-B940-81F4-465352E5579B}"/>
              </a:ext>
            </a:extLst>
          </p:cNvPr>
          <p:cNvSpPr/>
          <p:nvPr/>
        </p:nvSpPr>
        <p:spPr>
          <a:xfrm>
            <a:off x="5360935" y="4070313"/>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Scaling an RDBMS is costly</a:t>
            </a:r>
          </a:p>
        </p:txBody>
      </p:sp>
      <p:sp>
        <p:nvSpPr>
          <p:cNvPr id="43" name="Rounded Rectangle 42">
            <a:extLst>
              <a:ext uri="{FF2B5EF4-FFF2-40B4-BE49-F238E27FC236}">
                <a16:creationId xmlns:a16="http://schemas.microsoft.com/office/drawing/2014/main" id="{18CE5265-9A13-3545-A7A2-D8BCF810998F}"/>
              </a:ext>
            </a:extLst>
          </p:cNvPr>
          <p:cNvSpPr/>
          <p:nvPr/>
        </p:nvSpPr>
        <p:spPr>
          <a:xfrm>
            <a:off x="5360935" y="2106135"/>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 Data is siloed in many databases </a:t>
            </a:r>
          </a:p>
        </p:txBody>
      </p:sp>
      <p:sp>
        <p:nvSpPr>
          <p:cNvPr id="44" name="Rounded Rectangle 43">
            <a:extLst>
              <a:ext uri="{FF2B5EF4-FFF2-40B4-BE49-F238E27FC236}">
                <a16:creationId xmlns:a16="http://schemas.microsoft.com/office/drawing/2014/main" id="{832F9660-77BB-3649-959A-4D95BE51E5DC}"/>
              </a:ext>
            </a:extLst>
          </p:cNvPr>
          <p:cNvSpPr/>
          <p:nvPr/>
        </p:nvSpPr>
        <p:spPr>
          <a:xfrm>
            <a:off x="5360935" y="3083069"/>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 wasn’t built to handle these</a:t>
            </a:r>
          </a:p>
        </p:txBody>
      </p:sp>
      <p:sp>
        <p:nvSpPr>
          <p:cNvPr id="45" name="Rounded Rectangle 44">
            <a:extLst>
              <a:ext uri="{FF2B5EF4-FFF2-40B4-BE49-F238E27FC236}">
                <a16:creationId xmlns:a16="http://schemas.microsoft.com/office/drawing/2014/main" id="{BA12A5DD-BAB4-864F-800F-CE77A46F9DCF}"/>
              </a:ext>
            </a:extLst>
          </p:cNvPr>
          <p:cNvSpPr/>
          <p:nvPr/>
        </p:nvSpPr>
        <p:spPr>
          <a:xfrm>
            <a:off x="5360935" y="1121597"/>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Changing RDBMS data model is complex</a:t>
            </a:r>
          </a:p>
        </p:txBody>
      </p:sp>
    </p:spTree>
    <p:extLst>
      <p:ext uri="{BB962C8B-B14F-4D97-AF65-F5344CB8AC3E}">
        <p14:creationId xmlns:p14="http://schemas.microsoft.com/office/powerpoint/2010/main" val="80003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1.7284E-6 L -0.56389 -0.00957 " pathEditMode="relative" rAng="0" ptsTypes="AA">
                                      <p:cBhvr>
                                        <p:cTn id="6" dur="2000" fill="hold"/>
                                        <p:tgtEl>
                                          <p:spTgt spid="43"/>
                                        </p:tgtEl>
                                        <p:attrNameLst>
                                          <p:attrName>ppt_x</p:attrName>
                                          <p:attrName>ppt_y</p:attrName>
                                        </p:attrNameLst>
                                      </p:cBhvr>
                                      <p:rCtr x="-28194" y="-494"/>
                                    </p:animMotion>
                                  </p:childTnLst>
                                </p:cTn>
                              </p:par>
                              <p:par>
                                <p:cTn id="7" presetID="42" presetClass="path" presetSubtype="0" accel="50000" decel="50000" fill="hold" grpId="0" nodeType="withEffect">
                                  <p:stCondLst>
                                    <p:cond delay="0"/>
                                  </p:stCondLst>
                                  <p:childTnLst>
                                    <p:animMotion origin="layout" path="M -2.22222E-6 -3.08642E-6 L -0.56389 -0.00679 " pathEditMode="relative" rAng="0" ptsTypes="AA">
                                      <p:cBhvr>
                                        <p:cTn id="8" dur="2000" fill="hold"/>
                                        <p:tgtEl>
                                          <p:spTgt spid="44"/>
                                        </p:tgtEl>
                                        <p:attrNameLst>
                                          <p:attrName>ppt_x</p:attrName>
                                          <p:attrName>ppt_y</p:attrName>
                                        </p:attrNameLst>
                                      </p:cBhvr>
                                      <p:rCtr x="-28194" y="-340"/>
                                    </p:animMotion>
                                  </p:childTnLst>
                                </p:cTn>
                              </p:par>
                              <p:par>
                                <p:cTn id="9" presetID="42" presetClass="path" presetSubtype="0" accel="50000" decel="50000" fill="hold" grpId="0" nodeType="withEffect">
                                  <p:stCondLst>
                                    <p:cond delay="0"/>
                                  </p:stCondLst>
                                  <p:childTnLst>
                                    <p:animMotion origin="layout" path="M -2.22222E-6 -2.46914E-7 L -0.56389 -0.0108 " pathEditMode="relative" rAng="0" ptsTypes="AA">
                                      <p:cBhvr>
                                        <p:cTn id="10" dur="2000" fill="hold"/>
                                        <p:tgtEl>
                                          <p:spTgt spid="45"/>
                                        </p:tgtEl>
                                        <p:attrNameLst>
                                          <p:attrName>ppt_x</p:attrName>
                                          <p:attrName>ppt_y</p:attrName>
                                        </p:attrNameLst>
                                      </p:cBhvr>
                                      <p:rCtr x="-28194" y="-556"/>
                                    </p:animMotion>
                                  </p:childTnLst>
                                </p:cTn>
                              </p:par>
                              <p:par>
                                <p:cTn id="11" presetID="42" presetClass="path" presetSubtype="0" accel="50000" decel="50000" fill="hold" grpId="0" nodeType="withEffect">
                                  <p:stCondLst>
                                    <p:cond delay="0"/>
                                  </p:stCondLst>
                                  <p:childTnLst>
                                    <p:animMotion origin="layout" path="M -2.22222E-6 1.60494E-6 L -0.56389 -0.00617 " pathEditMode="relative" rAng="0" ptsTypes="AA">
                                      <p:cBhvr>
                                        <p:cTn id="12" dur="2000" fill="hold"/>
                                        <p:tgtEl>
                                          <p:spTgt spid="3"/>
                                        </p:tgtEl>
                                        <p:attrNameLst>
                                          <p:attrName>ppt_x</p:attrName>
                                          <p:attrName>ppt_y</p:attrName>
                                        </p:attrNameLst>
                                      </p:cBhvr>
                                      <p:rCtr x="-28194" y="-3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3" grpId="0" animBg="1"/>
      <p:bldP spid="44" grpId="0" animBg="1"/>
      <p:bldP spid="4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62" y="431737"/>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However, there are several issues with Relational databases</a:t>
            </a:r>
          </a:p>
        </p:txBody>
      </p:sp>
      <p:sp>
        <p:nvSpPr>
          <p:cNvPr id="15" name="Rectangle 14">
            <a:extLst>
              <a:ext uri="{FF2B5EF4-FFF2-40B4-BE49-F238E27FC236}">
                <a16:creationId xmlns:a16="http://schemas.microsoft.com/office/drawing/2014/main" id="{681A4239-F818-4A8B-B313-689493078372}"/>
              </a:ext>
            </a:extLst>
          </p:cNvPr>
          <p:cNvSpPr/>
          <p:nvPr/>
        </p:nvSpPr>
        <p:spPr>
          <a:xfrm>
            <a:off x="1827262" y="802805"/>
            <a:ext cx="7162800" cy="1361911"/>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Changing an in-use data model is difficult, time-consuming, and expensive</a:t>
            </a:r>
          </a:p>
          <a:p>
            <a:pPr marL="342900" indent="-342900">
              <a:spcAft>
                <a:spcPts val="900"/>
              </a:spcAft>
              <a:buClr>
                <a:srgbClr val="C00000"/>
              </a:buClr>
              <a:buSzPct val="11000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342900" indent="-342900">
              <a:spcAft>
                <a:spcPts val="900"/>
              </a:spcAft>
              <a:buClr>
                <a:srgbClr val="C00000"/>
              </a:buClr>
              <a:buSzPct val="11000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342900" indent="-342900">
              <a:spcAft>
                <a:spcPts val="900"/>
              </a:spcAft>
              <a:buClr>
                <a:srgbClr val="C00000"/>
              </a:buClr>
              <a:buSzPct val="11000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p:sp>
        <p:nvSpPr>
          <p:cNvPr id="4" name="Rounded Rectangle 2">
            <a:extLst>
              <a:ext uri="{FF2B5EF4-FFF2-40B4-BE49-F238E27FC236}">
                <a16:creationId xmlns:a16="http://schemas.microsoft.com/office/drawing/2014/main" id="{71BC2ADF-F312-2EA7-C519-538742897F49}"/>
              </a:ext>
            </a:extLst>
          </p:cNvPr>
          <p:cNvSpPr/>
          <p:nvPr/>
        </p:nvSpPr>
        <p:spPr>
          <a:xfrm>
            <a:off x="117967" y="4072666"/>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Scaling an RDBMS is costly</a:t>
            </a:r>
          </a:p>
        </p:txBody>
      </p:sp>
      <p:sp>
        <p:nvSpPr>
          <p:cNvPr id="6" name="Rounded Rectangle 42">
            <a:extLst>
              <a:ext uri="{FF2B5EF4-FFF2-40B4-BE49-F238E27FC236}">
                <a16:creationId xmlns:a16="http://schemas.microsoft.com/office/drawing/2014/main" id="{C2F2C9A5-A0F4-A6BF-AD5F-B745516978EF}"/>
              </a:ext>
            </a:extLst>
          </p:cNvPr>
          <p:cNvSpPr/>
          <p:nvPr/>
        </p:nvSpPr>
        <p:spPr>
          <a:xfrm>
            <a:off x="117967" y="2108488"/>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 Data is siloed in many databases </a:t>
            </a:r>
          </a:p>
        </p:txBody>
      </p:sp>
      <p:sp>
        <p:nvSpPr>
          <p:cNvPr id="7" name="Rounded Rectangle 43">
            <a:extLst>
              <a:ext uri="{FF2B5EF4-FFF2-40B4-BE49-F238E27FC236}">
                <a16:creationId xmlns:a16="http://schemas.microsoft.com/office/drawing/2014/main" id="{F9C86F9B-4332-4D35-8192-DD784E22E49D}"/>
              </a:ext>
            </a:extLst>
          </p:cNvPr>
          <p:cNvSpPr/>
          <p:nvPr/>
        </p:nvSpPr>
        <p:spPr>
          <a:xfrm>
            <a:off x="117967" y="3085422"/>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 wasn’t built to handle these</a:t>
            </a:r>
          </a:p>
        </p:txBody>
      </p:sp>
      <p:sp>
        <p:nvSpPr>
          <p:cNvPr id="8" name="Rounded Rectangle 44">
            <a:extLst>
              <a:ext uri="{FF2B5EF4-FFF2-40B4-BE49-F238E27FC236}">
                <a16:creationId xmlns:a16="http://schemas.microsoft.com/office/drawing/2014/main" id="{9B493308-192E-C608-EC1F-0B1E8E63D467}"/>
              </a:ext>
            </a:extLst>
          </p:cNvPr>
          <p:cNvSpPr/>
          <p:nvPr/>
        </p:nvSpPr>
        <p:spPr>
          <a:xfrm>
            <a:off x="117967" y="1123950"/>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Changing RDBMS data model is complex</a:t>
            </a:r>
          </a:p>
        </p:txBody>
      </p:sp>
    </p:spTree>
    <p:extLst>
      <p:ext uri="{BB962C8B-B14F-4D97-AF65-F5344CB8AC3E}">
        <p14:creationId xmlns:p14="http://schemas.microsoft.com/office/powerpoint/2010/main" val="3677154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49761-051A-4387-9E21-B98EA96536C3}"/>
              </a:ext>
            </a:extLst>
          </p:cNvPr>
          <p:cNvPicPr>
            <a:picLocks noChangeAspect="1"/>
          </p:cNvPicPr>
          <p:nvPr/>
        </p:nvPicPr>
        <p:blipFill>
          <a:blip r:embed="rId2"/>
          <a:stretch>
            <a:fillRect/>
          </a:stretch>
        </p:blipFill>
        <p:spPr>
          <a:xfrm>
            <a:off x="442228" y="1114761"/>
            <a:ext cx="4112057" cy="3145113"/>
          </a:xfrm>
          <a:prstGeom prst="rect">
            <a:avLst/>
          </a:prstGeom>
        </p:spPr>
      </p:pic>
      <p:sp>
        <p:nvSpPr>
          <p:cNvPr id="2" name="Rectangle 1">
            <a:extLst>
              <a:ext uri="{FF2B5EF4-FFF2-40B4-BE49-F238E27FC236}">
                <a16:creationId xmlns:a16="http://schemas.microsoft.com/office/drawing/2014/main" id="{3C5D309C-BCA8-40EA-AFA4-DCDF73C41DBF}"/>
              </a:ext>
            </a:extLst>
          </p:cNvPr>
          <p:cNvSpPr/>
          <p:nvPr/>
        </p:nvSpPr>
        <p:spPr>
          <a:xfrm>
            <a:off x="685800" y="4019550"/>
            <a:ext cx="6324600" cy="1015663"/>
          </a:xfrm>
          <a:prstGeom prst="rect">
            <a:avLst/>
          </a:prstGeom>
        </p:spPr>
        <p:txBody>
          <a:bodyPr wrap="square">
            <a:spAutoFit/>
          </a:bodyPr>
          <a:lstStyle/>
          <a:p>
            <a:endParaRPr lang="en-US" dirty="0"/>
          </a:p>
          <a:p>
            <a:r>
              <a:rPr lang="en-US" sz="1800" b="1" dirty="0">
                <a:solidFill>
                  <a:srgbClr val="0070C0"/>
                </a:solidFill>
                <a:latin typeface="Courier New" panose="02070309020205020404" pitchFamily="49" charset="0"/>
                <a:cs typeface="Courier New" panose="02070309020205020404" pitchFamily="49" charset="0"/>
              </a:rPr>
              <a:t>ALTER TABLE</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customer_payment</a:t>
            </a:r>
            <a:r>
              <a:rPr lang="en-US" sz="1800" dirty="0">
                <a:latin typeface="Courier New" panose="02070309020205020404" pitchFamily="49" charset="0"/>
                <a:cs typeface="Courier New" panose="02070309020205020404" pitchFamily="49" charset="0"/>
              </a:rPr>
              <a:t> </a:t>
            </a:r>
          </a:p>
          <a:p>
            <a:r>
              <a:rPr lang="en-US" sz="1800" b="1" dirty="0">
                <a:solidFill>
                  <a:srgbClr val="0070C0"/>
                </a:solidFill>
                <a:latin typeface="Courier New" panose="02070309020205020404" pitchFamily="49" charset="0"/>
                <a:cs typeface="Courier New" panose="02070309020205020404" pitchFamily="49" charset="0"/>
              </a:rPr>
              <a:t>DROP CONSTRAINT </a:t>
            </a:r>
            <a:r>
              <a:rPr lang="en-US" sz="1800" dirty="0" err="1">
                <a:latin typeface="Courier New" panose="02070309020205020404" pitchFamily="49" charset="0"/>
                <a:cs typeface="Courier New" panose="02070309020205020404" pitchFamily="49" charset="0"/>
              </a:rPr>
              <a:t>unique_customer_id</a:t>
            </a:r>
            <a:r>
              <a:rPr lang="en-US" sz="1800" dirty="0">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85403E3B-1D22-4FD4-90FF-46FDADCABD22}"/>
              </a:ext>
            </a:extLst>
          </p:cNvPr>
          <p:cNvSpPr txBox="1"/>
          <p:nvPr/>
        </p:nvSpPr>
        <p:spPr>
          <a:xfrm>
            <a:off x="-18062" y="431737"/>
            <a:ext cx="9164783" cy="707886"/>
          </a:xfrm>
          <a:prstGeom prst="rect">
            <a:avLst/>
          </a:prstGeom>
          <a:noFill/>
        </p:spPr>
        <p:txBody>
          <a:bodyPr wrap="square" rtlCol="0">
            <a:spAutoFit/>
          </a:bodyPr>
          <a:lstStyle/>
          <a:p>
            <a:pPr>
              <a:lnSpc>
                <a:spcPts val="2400"/>
              </a:lnSpc>
            </a:pPr>
            <a:r>
              <a:rPr lang="en-US" sz="2000" b="1" dirty="0">
                <a:latin typeface="Arial" panose="020B0604020202020204" pitchFamily="34" charset="0"/>
                <a:cs typeface="Arial" panose="020B0604020202020204" pitchFamily="34" charset="0"/>
              </a:rPr>
              <a:t>Hypo: Customer can only have one secured payment.  </a:t>
            </a:r>
          </a:p>
          <a:p>
            <a:pPr algn="r">
              <a:lnSpc>
                <a:spcPts val="2400"/>
              </a:lnSpc>
            </a:pPr>
            <a:r>
              <a:rPr lang="en-US" sz="2000" b="1" dirty="0">
                <a:latin typeface="Arial" panose="020B0604020202020204" pitchFamily="34" charset="0"/>
                <a:cs typeface="Arial" panose="020B0604020202020204" pitchFamily="34" charset="0"/>
              </a:rPr>
              <a:t>What if we wanted to change that to 1-m?</a:t>
            </a:r>
          </a:p>
        </p:txBody>
      </p:sp>
      <p:pic>
        <p:nvPicPr>
          <p:cNvPr id="9" name="Picture 8">
            <a:extLst>
              <a:ext uri="{FF2B5EF4-FFF2-40B4-BE49-F238E27FC236}">
                <a16:creationId xmlns:a16="http://schemas.microsoft.com/office/drawing/2014/main" id="{7779EA58-B818-9B74-AB45-29C9132B28AB}"/>
              </a:ext>
            </a:extLst>
          </p:cNvPr>
          <p:cNvPicPr>
            <a:picLocks noChangeAspect="1"/>
          </p:cNvPicPr>
          <p:nvPr/>
        </p:nvPicPr>
        <p:blipFill>
          <a:blip r:embed="rId3"/>
          <a:stretch>
            <a:fillRect/>
          </a:stretch>
        </p:blipFill>
        <p:spPr>
          <a:xfrm>
            <a:off x="4620878" y="4019550"/>
            <a:ext cx="1017921" cy="210838"/>
          </a:xfrm>
          <a:prstGeom prst="rect">
            <a:avLst/>
          </a:prstGeom>
        </p:spPr>
      </p:pic>
      <p:pic>
        <p:nvPicPr>
          <p:cNvPr id="11" name="Picture 10">
            <a:extLst>
              <a:ext uri="{FF2B5EF4-FFF2-40B4-BE49-F238E27FC236}">
                <a16:creationId xmlns:a16="http://schemas.microsoft.com/office/drawing/2014/main" id="{E44F89DD-1E57-27D9-44B0-E45AF226A022}"/>
              </a:ext>
            </a:extLst>
          </p:cNvPr>
          <p:cNvPicPr>
            <a:picLocks noChangeAspect="1"/>
          </p:cNvPicPr>
          <p:nvPr/>
        </p:nvPicPr>
        <p:blipFill>
          <a:blip r:embed="rId3"/>
          <a:stretch>
            <a:fillRect/>
          </a:stretch>
        </p:blipFill>
        <p:spPr>
          <a:xfrm>
            <a:off x="6109258" y="1650017"/>
            <a:ext cx="128593" cy="704948"/>
          </a:xfrm>
          <a:prstGeom prst="rect">
            <a:avLst/>
          </a:prstGeom>
        </p:spPr>
      </p:pic>
    </p:spTree>
    <p:extLst>
      <p:ext uri="{BB962C8B-B14F-4D97-AF65-F5344CB8AC3E}">
        <p14:creationId xmlns:p14="http://schemas.microsoft.com/office/powerpoint/2010/main" val="404961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849761-051A-4387-9E21-B98EA96536C3}"/>
              </a:ext>
            </a:extLst>
          </p:cNvPr>
          <p:cNvPicPr>
            <a:picLocks noChangeAspect="1"/>
          </p:cNvPicPr>
          <p:nvPr/>
        </p:nvPicPr>
        <p:blipFill>
          <a:blip r:embed="rId2"/>
          <a:stretch>
            <a:fillRect/>
          </a:stretch>
        </p:blipFill>
        <p:spPr>
          <a:xfrm>
            <a:off x="442228" y="1114761"/>
            <a:ext cx="4112057" cy="3145113"/>
          </a:xfrm>
          <a:prstGeom prst="rect">
            <a:avLst/>
          </a:prstGeom>
        </p:spPr>
      </p:pic>
      <p:sp>
        <p:nvSpPr>
          <p:cNvPr id="8" name="TextBox 7">
            <a:extLst>
              <a:ext uri="{FF2B5EF4-FFF2-40B4-BE49-F238E27FC236}">
                <a16:creationId xmlns:a16="http://schemas.microsoft.com/office/drawing/2014/main" id="{85403E3B-1D22-4FD4-90FF-46FDADCABD22}"/>
              </a:ext>
            </a:extLst>
          </p:cNvPr>
          <p:cNvSpPr txBox="1"/>
          <p:nvPr/>
        </p:nvSpPr>
        <p:spPr>
          <a:xfrm>
            <a:off x="-18062" y="431737"/>
            <a:ext cx="9164783" cy="400110"/>
          </a:xfrm>
          <a:prstGeom prst="rect">
            <a:avLst/>
          </a:prstGeom>
          <a:noFill/>
        </p:spPr>
        <p:txBody>
          <a:bodyPr wrap="square" rtlCol="0">
            <a:spAutoFit/>
          </a:bodyPr>
          <a:lstStyle/>
          <a:p>
            <a:pPr>
              <a:lnSpc>
                <a:spcPts val="2400"/>
              </a:lnSpc>
            </a:pPr>
            <a:r>
              <a:rPr lang="en-US" sz="2000" b="1" dirty="0">
                <a:latin typeface="Arial" panose="020B0604020202020204" pitchFamily="34" charset="0"/>
                <a:cs typeface="Arial" panose="020B0604020202020204" pitchFamily="34" charset="0"/>
              </a:rPr>
              <a:t>Hypo: What if we want to allow customers to have many credit cards?</a:t>
            </a:r>
          </a:p>
        </p:txBody>
      </p:sp>
      <p:pic>
        <p:nvPicPr>
          <p:cNvPr id="3" name="Picture 2">
            <a:extLst>
              <a:ext uri="{FF2B5EF4-FFF2-40B4-BE49-F238E27FC236}">
                <a16:creationId xmlns:a16="http://schemas.microsoft.com/office/drawing/2014/main" id="{F9BC1A5A-4829-438D-815F-076541A677AC}"/>
              </a:ext>
            </a:extLst>
          </p:cNvPr>
          <p:cNvPicPr>
            <a:picLocks noChangeAspect="1"/>
          </p:cNvPicPr>
          <p:nvPr/>
        </p:nvPicPr>
        <p:blipFill>
          <a:blip r:embed="rId3"/>
          <a:stretch>
            <a:fillRect/>
          </a:stretch>
        </p:blipFill>
        <p:spPr>
          <a:xfrm>
            <a:off x="476387" y="1114761"/>
            <a:ext cx="4019413" cy="3093422"/>
          </a:xfrm>
          <a:prstGeom prst="rect">
            <a:avLst/>
          </a:prstGeom>
        </p:spPr>
      </p:pic>
      <p:pic>
        <p:nvPicPr>
          <p:cNvPr id="10" name="Picture 9">
            <a:extLst>
              <a:ext uri="{FF2B5EF4-FFF2-40B4-BE49-F238E27FC236}">
                <a16:creationId xmlns:a16="http://schemas.microsoft.com/office/drawing/2014/main" id="{70F287EE-7E1F-4551-BD07-44CAD98481BD}"/>
              </a:ext>
            </a:extLst>
          </p:cNvPr>
          <p:cNvPicPr>
            <a:picLocks noChangeAspect="1"/>
          </p:cNvPicPr>
          <p:nvPr/>
        </p:nvPicPr>
        <p:blipFill>
          <a:blip r:embed="rId4"/>
          <a:stretch>
            <a:fillRect/>
          </a:stretch>
        </p:blipFill>
        <p:spPr>
          <a:xfrm>
            <a:off x="5465286" y="1047750"/>
            <a:ext cx="3239534" cy="1676139"/>
          </a:xfrm>
          <a:prstGeom prst="rect">
            <a:avLst/>
          </a:prstGeom>
        </p:spPr>
      </p:pic>
      <p:grpSp>
        <p:nvGrpSpPr>
          <p:cNvPr id="2" name="Group 1">
            <a:extLst>
              <a:ext uri="{FF2B5EF4-FFF2-40B4-BE49-F238E27FC236}">
                <a16:creationId xmlns:a16="http://schemas.microsoft.com/office/drawing/2014/main" id="{07057976-E4C6-4134-BDA3-A2B2E35ADB21}"/>
              </a:ext>
            </a:extLst>
          </p:cNvPr>
          <p:cNvGrpSpPr/>
          <p:nvPr/>
        </p:nvGrpSpPr>
        <p:grpSpPr>
          <a:xfrm>
            <a:off x="5465286" y="2903220"/>
            <a:ext cx="2982205" cy="1609170"/>
            <a:chOff x="5109839" y="3105150"/>
            <a:chExt cx="2930295" cy="1571625"/>
          </a:xfrm>
        </p:grpSpPr>
        <p:pic>
          <p:nvPicPr>
            <p:cNvPr id="6" name="Picture 5">
              <a:extLst>
                <a:ext uri="{FF2B5EF4-FFF2-40B4-BE49-F238E27FC236}">
                  <a16:creationId xmlns:a16="http://schemas.microsoft.com/office/drawing/2014/main" id="{9CA897E1-E1C2-4DDA-971E-BF665C202837}"/>
                </a:ext>
              </a:extLst>
            </p:cNvPr>
            <p:cNvPicPr>
              <a:picLocks noChangeAspect="1"/>
            </p:cNvPicPr>
            <p:nvPr/>
          </p:nvPicPr>
          <p:blipFill rotWithShape="1">
            <a:blip r:embed="rId5"/>
            <a:srcRect l="64140" t="-402" r="-1258" b="402"/>
            <a:stretch/>
          </p:blipFill>
          <p:spPr>
            <a:xfrm>
              <a:off x="5791200" y="3105150"/>
              <a:ext cx="2248934" cy="1571625"/>
            </a:xfrm>
            <a:prstGeom prst="rect">
              <a:avLst/>
            </a:prstGeom>
          </p:spPr>
        </p:pic>
        <p:pic>
          <p:nvPicPr>
            <p:cNvPr id="9" name="Picture 8">
              <a:extLst>
                <a:ext uri="{FF2B5EF4-FFF2-40B4-BE49-F238E27FC236}">
                  <a16:creationId xmlns:a16="http://schemas.microsoft.com/office/drawing/2014/main" id="{12864674-BA79-4EE7-B247-0A7E843FAE54}"/>
                </a:ext>
              </a:extLst>
            </p:cNvPr>
            <p:cNvPicPr>
              <a:picLocks noChangeAspect="1"/>
            </p:cNvPicPr>
            <p:nvPr/>
          </p:nvPicPr>
          <p:blipFill rotWithShape="1">
            <a:blip r:embed="rId5"/>
            <a:srcRect l="-1" t="22" r="88950" b="-22"/>
            <a:stretch/>
          </p:blipFill>
          <p:spPr>
            <a:xfrm>
              <a:off x="5109839" y="3105150"/>
              <a:ext cx="669524" cy="1571625"/>
            </a:xfrm>
            <a:prstGeom prst="rect">
              <a:avLst/>
            </a:prstGeom>
          </p:spPr>
        </p:pic>
      </p:grpSp>
    </p:spTree>
    <p:extLst>
      <p:ext uri="{BB962C8B-B14F-4D97-AF65-F5344CB8AC3E}">
        <p14:creationId xmlns:p14="http://schemas.microsoft.com/office/powerpoint/2010/main" val="22704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20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062" y="431737"/>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However, there are several issues with Relational databases</a:t>
            </a:r>
          </a:p>
        </p:txBody>
      </p:sp>
      <p:sp>
        <p:nvSpPr>
          <p:cNvPr id="15" name="Rectangle 14">
            <a:extLst>
              <a:ext uri="{FF2B5EF4-FFF2-40B4-BE49-F238E27FC236}">
                <a16:creationId xmlns:a16="http://schemas.microsoft.com/office/drawing/2014/main" id="{681A4239-F818-4A8B-B313-689493078372}"/>
              </a:ext>
            </a:extLst>
          </p:cNvPr>
          <p:cNvSpPr/>
          <p:nvPr/>
        </p:nvSpPr>
        <p:spPr>
          <a:xfrm>
            <a:off x="1828800" y="805673"/>
            <a:ext cx="7162800" cy="1361911"/>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Changing an in-use data model is difficult, time-consuming, and expensive</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Maintenance of database code such as stored procedures is complex</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Diagnosing performance changes in a database is complex</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Maintaining user roles and privileges requires elevated skillset (i.e. matrix)</a:t>
            </a:r>
          </a:p>
        </p:txBody>
      </p:sp>
      <p:sp>
        <p:nvSpPr>
          <p:cNvPr id="2" name="Rounded Rectangle 2">
            <a:extLst>
              <a:ext uri="{FF2B5EF4-FFF2-40B4-BE49-F238E27FC236}">
                <a16:creationId xmlns:a16="http://schemas.microsoft.com/office/drawing/2014/main" id="{E03E4B9B-C781-5D52-1CAB-FC6E0B50301B}"/>
              </a:ext>
            </a:extLst>
          </p:cNvPr>
          <p:cNvSpPr/>
          <p:nvPr/>
        </p:nvSpPr>
        <p:spPr>
          <a:xfrm>
            <a:off x="117967" y="4072666"/>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Scaling an RDBMS is costly</a:t>
            </a:r>
          </a:p>
        </p:txBody>
      </p:sp>
      <p:sp>
        <p:nvSpPr>
          <p:cNvPr id="4" name="Rounded Rectangle 42">
            <a:extLst>
              <a:ext uri="{FF2B5EF4-FFF2-40B4-BE49-F238E27FC236}">
                <a16:creationId xmlns:a16="http://schemas.microsoft.com/office/drawing/2014/main" id="{644C7846-B288-7B6C-3E8D-93C11EA03D8C}"/>
              </a:ext>
            </a:extLst>
          </p:cNvPr>
          <p:cNvSpPr/>
          <p:nvPr/>
        </p:nvSpPr>
        <p:spPr>
          <a:xfrm>
            <a:off x="117967" y="2108488"/>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 Data is siloed in many databases </a:t>
            </a:r>
          </a:p>
        </p:txBody>
      </p:sp>
      <p:sp>
        <p:nvSpPr>
          <p:cNvPr id="6" name="Rounded Rectangle 43">
            <a:extLst>
              <a:ext uri="{FF2B5EF4-FFF2-40B4-BE49-F238E27FC236}">
                <a16:creationId xmlns:a16="http://schemas.microsoft.com/office/drawing/2014/main" id="{B7B6A393-46AE-200A-1A58-6676E5B36CEC}"/>
              </a:ext>
            </a:extLst>
          </p:cNvPr>
          <p:cNvSpPr/>
          <p:nvPr/>
        </p:nvSpPr>
        <p:spPr>
          <a:xfrm>
            <a:off x="117967" y="3085422"/>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 wasn’t built to handle these</a:t>
            </a:r>
          </a:p>
        </p:txBody>
      </p:sp>
      <p:sp>
        <p:nvSpPr>
          <p:cNvPr id="7" name="Rounded Rectangle 44">
            <a:extLst>
              <a:ext uri="{FF2B5EF4-FFF2-40B4-BE49-F238E27FC236}">
                <a16:creationId xmlns:a16="http://schemas.microsoft.com/office/drawing/2014/main" id="{341C1998-C149-713F-9FE2-F127B7F4B79C}"/>
              </a:ext>
            </a:extLst>
          </p:cNvPr>
          <p:cNvSpPr/>
          <p:nvPr/>
        </p:nvSpPr>
        <p:spPr>
          <a:xfrm>
            <a:off x="117967" y="1123950"/>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Changing RDBMS data model is complex</a:t>
            </a:r>
          </a:p>
        </p:txBody>
      </p:sp>
    </p:spTree>
    <p:extLst>
      <p:ext uri="{BB962C8B-B14F-4D97-AF65-F5344CB8AC3E}">
        <p14:creationId xmlns:p14="http://schemas.microsoft.com/office/powerpoint/2010/main" val="11473527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86B7-2205-4453-B760-F2A5A5347461}"/>
              </a:ext>
            </a:extLst>
          </p:cNvPr>
          <p:cNvSpPr>
            <a:spLocks noGrp="1"/>
          </p:cNvSpPr>
          <p:nvPr>
            <p:ph type="title"/>
          </p:nvPr>
        </p:nvSpPr>
        <p:spPr/>
        <p:txBody>
          <a:bodyPr>
            <a:normAutofit fontScale="90000"/>
          </a:bodyPr>
          <a:lstStyle/>
          <a:p>
            <a:r>
              <a:rPr lang="en-US" dirty="0"/>
              <a:t>Even in NoSQL a schema is nice</a:t>
            </a:r>
          </a:p>
        </p:txBody>
      </p:sp>
      <p:pic>
        <p:nvPicPr>
          <p:cNvPr id="4" name="Picture 3">
            <a:extLst>
              <a:ext uri="{FF2B5EF4-FFF2-40B4-BE49-F238E27FC236}">
                <a16:creationId xmlns:a16="http://schemas.microsoft.com/office/drawing/2014/main" id="{A7D88A97-9DA4-48C8-8230-5F3A87CEB13D}"/>
              </a:ext>
            </a:extLst>
          </p:cNvPr>
          <p:cNvPicPr>
            <a:picLocks noChangeAspect="1"/>
          </p:cNvPicPr>
          <p:nvPr/>
        </p:nvPicPr>
        <p:blipFill>
          <a:blip r:embed="rId2"/>
          <a:stretch>
            <a:fillRect/>
          </a:stretch>
        </p:blipFill>
        <p:spPr>
          <a:xfrm>
            <a:off x="210312" y="1286628"/>
            <a:ext cx="8723376" cy="3418722"/>
          </a:xfrm>
          <a:prstGeom prst="rect">
            <a:avLst/>
          </a:prstGeom>
        </p:spPr>
      </p:pic>
    </p:spTree>
    <p:extLst>
      <p:ext uri="{BB962C8B-B14F-4D97-AF65-F5344CB8AC3E}">
        <p14:creationId xmlns:p14="http://schemas.microsoft.com/office/powerpoint/2010/main" val="28197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C80-3DFD-5E40-A03B-BF25F42C3C9F}"/>
              </a:ext>
            </a:extLst>
          </p:cNvPr>
          <p:cNvSpPr>
            <a:spLocks noGrp="1"/>
          </p:cNvSpPr>
          <p:nvPr>
            <p:ph type="title"/>
          </p:nvPr>
        </p:nvSpPr>
        <p:spPr>
          <a:xfrm>
            <a:off x="457200" y="361950"/>
            <a:ext cx="7772400" cy="1021556"/>
          </a:xfrm>
        </p:spPr>
        <p:txBody>
          <a:bodyPr/>
          <a:lstStyle/>
          <a:p>
            <a:r>
              <a:rPr lang="en-US" u="sng" dirty="0"/>
              <a:t>AGENDA</a:t>
            </a:r>
            <a:endParaRPr lang="en-US" dirty="0"/>
          </a:p>
        </p:txBody>
      </p:sp>
      <p:sp>
        <p:nvSpPr>
          <p:cNvPr id="6" name="TextBox 5">
            <a:extLst>
              <a:ext uri="{FF2B5EF4-FFF2-40B4-BE49-F238E27FC236}">
                <a16:creationId xmlns:a16="http://schemas.microsoft.com/office/drawing/2014/main" id="{D38EAA28-68AF-4DC8-BE33-CCC2A10C7B24}"/>
              </a:ext>
            </a:extLst>
          </p:cNvPr>
          <p:cNvSpPr txBox="1"/>
          <p:nvPr/>
        </p:nvSpPr>
        <p:spPr>
          <a:xfrm>
            <a:off x="609600" y="1200150"/>
            <a:ext cx="8458200" cy="2658035"/>
          </a:xfrm>
          <a:prstGeom prst="rect">
            <a:avLst/>
          </a:prstGeom>
          <a:noFill/>
        </p:spPr>
        <p:txBody>
          <a:bodyPr wrap="square" rtlCol="0">
            <a:spAutoFit/>
          </a:bodyPr>
          <a:lstStyle/>
          <a:p>
            <a:pPr marL="285750" indent="-285750">
              <a:lnSpc>
                <a:spcPct val="107000"/>
              </a:lnSpc>
              <a:spcBef>
                <a:spcPts val="0"/>
              </a:spcBef>
              <a:spcAft>
                <a:spcPts val="0"/>
              </a:spcAft>
              <a:buFont typeface="Courier New" panose="02070309020205020404" pitchFamily="49" charset="0"/>
              <a:buChar char="o"/>
            </a:pPr>
            <a:r>
              <a:rPr lang="en-US" sz="3200" dirty="0">
                <a:effectLst/>
                <a:latin typeface="Calibri" panose="020F0502020204030204" pitchFamily="34" charset="0"/>
                <a:ea typeface="Calibri" panose="020F0502020204030204" pitchFamily="34" charset="0"/>
                <a:cs typeface="Times New Roman" panose="02020603050405020304" pitchFamily="18" charset="0"/>
              </a:rPr>
              <a:t>Historical </a:t>
            </a:r>
            <a:r>
              <a:rPr lang="en-US" sz="3200" dirty="0">
                <a:latin typeface="Calibri" panose="020F0502020204030204" pitchFamily="34" charset="0"/>
                <a:ea typeface="Calibri" panose="020F0502020204030204" pitchFamily="34" charset="0"/>
                <a:cs typeface="Times New Roman" panose="02020603050405020304" pitchFamily="18" charset="0"/>
              </a:rPr>
              <a:t>c</a:t>
            </a:r>
            <a:r>
              <a:rPr lang="en-US" sz="3200" dirty="0">
                <a:effectLst/>
                <a:latin typeface="Calibri" panose="020F0502020204030204" pitchFamily="34" charset="0"/>
                <a:ea typeface="Calibri" panose="020F0502020204030204" pitchFamily="34" charset="0"/>
                <a:cs typeface="Times New Roman" panose="02020603050405020304" pitchFamily="18" charset="0"/>
              </a:rPr>
              <a:t>ontext the RDBMS</a:t>
            </a:r>
          </a:p>
          <a:p>
            <a:pPr marL="285750" indent="-285750">
              <a:lnSpc>
                <a:spcPct val="107000"/>
              </a:lnSpc>
              <a:spcBef>
                <a:spcPts val="0"/>
              </a:spcBef>
              <a:spcAft>
                <a:spcPts val="0"/>
              </a:spcAft>
              <a:buFont typeface="Courier New" panose="02070309020205020404" pitchFamily="49" charset="0"/>
              <a:buChar char="o"/>
            </a:pPr>
            <a:r>
              <a:rPr lang="en-US" sz="3200" dirty="0">
                <a:effectLst/>
                <a:latin typeface="Calibri" panose="020F0502020204030204" pitchFamily="34" charset="0"/>
                <a:ea typeface="Calibri" panose="020F0502020204030204" pitchFamily="34" charset="0"/>
                <a:cs typeface="Times New Roman" panose="02020603050405020304" pitchFamily="18" charset="0"/>
              </a:rPr>
              <a:t>What issues exist for the RDBMS</a:t>
            </a:r>
          </a:p>
          <a:p>
            <a:pPr marL="285750" indent="-285750">
              <a:lnSpc>
                <a:spcPct val="107000"/>
              </a:lnSpc>
              <a:spcBef>
                <a:spcPts val="0"/>
              </a:spcBef>
              <a:spcAft>
                <a:spcPts val="0"/>
              </a:spcAft>
              <a:buFont typeface="Courier New" panose="02070309020205020404" pitchFamily="49" charset="0"/>
              <a:buChar char="o"/>
            </a:pPr>
            <a:r>
              <a:rPr lang="en-US" sz="3200" dirty="0">
                <a:effectLst/>
                <a:latin typeface="Calibri" panose="020F0502020204030204" pitchFamily="34" charset="0"/>
                <a:ea typeface="Calibri" panose="020F0502020204030204" pitchFamily="34" charset="0"/>
                <a:cs typeface="Times New Roman" panose="02020603050405020304" pitchFamily="18" charset="0"/>
              </a:rPr>
              <a:t>How does the RDBMS compare to NoSQL</a:t>
            </a:r>
          </a:p>
          <a:p>
            <a:endParaRPr lang="en-US" sz="3200" dirty="0"/>
          </a:p>
          <a:p>
            <a:endParaRPr lang="en-US" sz="3200" dirty="0"/>
          </a:p>
        </p:txBody>
      </p:sp>
    </p:spTree>
    <p:extLst>
      <p:ext uri="{BB962C8B-B14F-4D97-AF65-F5344CB8AC3E}">
        <p14:creationId xmlns:p14="http://schemas.microsoft.com/office/powerpoint/2010/main" val="3167609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96DC-1FCE-6F83-2675-77CB45B99C74}"/>
              </a:ext>
            </a:extLst>
          </p:cNvPr>
          <p:cNvSpPr>
            <a:spLocks noGrp="1"/>
          </p:cNvSpPr>
          <p:nvPr>
            <p:ph type="title"/>
          </p:nvPr>
        </p:nvSpPr>
        <p:spPr/>
        <p:txBody>
          <a:bodyPr/>
          <a:lstStyle/>
          <a:p>
            <a:r>
              <a:rPr lang="en-US" dirty="0"/>
              <a:t>Data is relational…</a:t>
            </a:r>
          </a:p>
        </p:txBody>
      </p:sp>
      <p:sp>
        <p:nvSpPr>
          <p:cNvPr id="3" name="Content Placeholder 2">
            <a:extLst>
              <a:ext uri="{FF2B5EF4-FFF2-40B4-BE49-F238E27FC236}">
                <a16:creationId xmlns:a16="http://schemas.microsoft.com/office/drawing/2014/main" id="{5C332F14-8722-8597-3D24-160D644E14C4}"/>
              </a:ext>
            </a:extLst>
          </p:cNvPr>
          <p:cNvSpPr>
            <a:spLocks noGrp="1"/>
          </p:cNvSpPr>
          <p:nvPr>
            <p:ph idx="1"/>
          </p:nvPr>
        </p:nvSpPr>
        <p:spPr>
          <a:xfrm>
            <a:off x="457200" y="1295400"/>
            <a:ext cx="3733800" cy="3028950"/>
          </a:xfrm>
        </p:spPr>
        <p:txBody>
          <a:bodyPr>
            <a:normAutofit/>
          </a:bodyPr>
          <a:lstStyle/>
          <a:p>
            <a:r>
              <a:rPr lang="en-US" sz="1800" dirty="0"/>
              <a:t>…so the ERD still matters even in NoSQL</a:t>
            </a:r>
          </a:p>
          <a:p>
            <a:r>
              <a:rPr lang="en-US" sz="1800" dirty="0"/>
              <a:t>But the way we you implement the model into a schema is hard</a:t>
            </a:r>
          </a:p>
          <a:p>
            <a:r>
              <a:rPr lang="en-US" sz="1800" dirty="0"/>
              <a:t>RDBMS was not deprecated by NoSQL</a:t>
            </a:r>
          </a:p>
          <a:p>
            <a:r>
              <a:rPr lang="en-US" sz="1800" dirty="0"/>
              <a:t>Schema-less is useful when data model is </a:t>
            </a:r>
            <a:r>
              <a:rPr lang="en-US" sz="1800" u="sng" dirty="0"/>
              <a:t>constantly evolving</a:t>
            </a:r>
            <a:r>
              <a:rPr lang="en-US" sz="1800" dirty="0"/>
              <a:t> + </a:t>
            </a:r>
            <a:r>
              <a:rPr lang="en-US" sz="1800" u="sng" dirty="0"/>
              <a:t>scale matters</a:t>
            </a:r>
          </a:p>
        </p:txBody>
      </p:sp>
      <p:pic>
        <p:nvPicPr>
          <p:cNvPr id="4" name="Picture 3" descr="Graphical user interface, application&#10;&#10;Description automatically generated">
            <a:extLst>
              <a:ext uri="{FF2B5EF4-FFF2-40B4-BE49-F238E27FC236}">
                <a16:creationId xmlns:a16="http://schemas.microsoft.com/office/drawing/2014/main" id="{BED64352-F31B-1A85-612A-7589094B7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253687"/>
            <a:ext cx="4699601" cy="3133068"/>
          </a:xfrm>
          <a:prstGeom prst="rect">
            <a:avLst/>
          </a:prstGeom>
          <a:ln>
            <a:solidFill>
              <a:schemeClr val="tx1"/>
            </a:solidFill>
          </a:ln>
        </p:spPr>
      </p:pic>
      <p:sp>
        <p:nvSpPr>
          <p:cNvPr id="6" name="TextBox 5">
            <a:extLst>
              <a:ext uri="{FF2B5EF4-FFF2-40B4-BE49-F238E27FC236}">
                <a16:creationId xmlns:a16="http://schemas.microsoft.com/office/drawing/2014/main" id="{C36A553B-9E83-3F7B-F377-F795CC7A0B7C}"/>
              </a:ext>
            </a:extLst>
          </p:cNvPr>
          <p:cNvSpPr txBox="1"/>
          <p:nvPr/>
        </p:nvSpPr>
        <p:spPr>
          <a:xfrm>
            <a:off x="436605" y="4408613"/>
            <a:ext cx="8530196" cy="736355"/>
          </a:xfrm>
          <a:prstGeom prst="rect">
            <a:avLst/>
          </a:prstGeom>
          <a:noFill/>
        </p:spPr>
        <p:txBody>
          <a:bodyPr wrap="square">
            <a:spAutoFit/>
          </a:bodyPr>
          <a:lstStyle/>
          <a:p>
            <a:pPr>
              <a:lnSpc>
                <a:spcPct val="107000"/>
              </a:lnSpc>
              <a:spcBef>
                <a:spcPts val="0"/>
              </a:spcBef>
              <a:spcAft>
                <a:spcPts val="0"/>
              </a:spcAft>
            </a:pPr>
            <a:r>
              <a:rPr lang="en-US" sz="2000" u="sng" dirty="0">
                <a:solidFill>
                  <a:srgbClr val="C00000"/>
                </a:solidFill>
              </a:rPr>
              <a:t>Question</a:t>
            </a:r>
            <a:r>
              <a:rPr lang="en-US" sz="2000" dirty="0">
                <a:solidFill>
                  <a:srgbClr val="C00000"/>
                </a:solidFill>
              </a:rPr>
              <a:t>: </a:t>
            </a:r>
            <a:r>
              <a:rPr lang="en-US" sz="2000" dirty="0">
                <a:solidFill>
                  <a:schemeClr val="bg1">
                    <a:lumMod val="50000"/>
                  </a:schemeClr>
                </a:solidFill>
                <a:effectLst/>
                <a:latin typeface="Calibri" panose="020F0502020204030204" pitchFamily="34" charset="0"/>
                <a:ea typeface="Calibri" panose="020F0502020204030204" pitchFamily="34" charset="0"/>
                <a:cs typeface="Times New Roman" panose="02020603050405020304" pitchFamily="18" charset="0"/>
              </a:rPr>
              <a:t>Do you design fast (with RDB), hoping scale won’t matter or do you take the harder/slower design approach hoping you’ll need to scale?</a:t>
            </a:r>
          </a:p>
        </p:txBody>
      </p:sp>
    </p:spTree>
    <p:extLst>
      <p:ext uri="{BB962C8B-B14F-4D97-AF65-F5344CB8AC3E}">
        <p14:creationId xmlns:p14="http://schemas.microsoft.com/office/powerpoint/2010/main" val="11334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1905000" y="1962150"/>
            <a:ext cx="7114851" cy="1361911"/>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Data needed for analytics is distributed across multiple databases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Often data from these multiple databases cannot be combined easily</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Lack of uniform naming standards or definitions of data across multiple DBs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Many advanced analytical tools are not integrated well with the DBMS</a:t>
            </a:r>
          </a:p>
        </p:txBody>
      </p:sp>
      <p:sp>
        <p:nvSpPr>
          <p:cNvPr id="14" name="TextBox 13"/>
          <p:cNvSpPr txBox="1"/>
          <p:nvPr/>
        </p:nvSpPr>
        <p:spPr>
          <a:xfrm>
            <a:off x="-18062" y="431737"/>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However, there are several issues with Relational databases</a:t>
            </a:r>
          </a:p>
        </p:txBody>
      </p:sp>
      <p:sp>
        <p:nvSpPr>
          <p:cNvPr id="6" name="Rounded Rectangle 2">
            <a:extLst>
              <a:ext uri="{FF2B5EF4-FFF2-40B4-BE49-F238E27FC236}">
                <a16:creationId xmlns:a16="http://schemas.microsoft.com/office/drawing/2014/main" id="{D25F9A7B-88B5-ACA0-5A05-C23891DD4B84}"/>
              </a:ext>
            </a:extLst>
          </p:cNvPr>
          <p:cNvSpPr/>
          <p:nvPr/>
        </p:nvSpPr>
        <p:spPr>
          <a:xfrm>
            <a:off x="152400" y="4244794"/>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Scaling an RDBMS is costly</a:t>
            </a:r>
          </a:p>
        </p:txBody>
      </p:sp>
      <p:sp>
        <p:nvSpPr>
          <p:cNvPr id="7" name="Rounded Rectangle 42">
            <a:extLst>
              <a:ext uri="{FF2B5EF4-FFF2-40B4-BE49-F238E27FC236}">
                <a16:creationId xmlns:a16="http://schemas.microsoft.com/office/drawing/2014/main" id="{A26BD0AB-43FB-B870-D27E-7B089DD87097}"/>
              </a:ext>
            </a:extLst>
          </p:cNvPr>
          <p:cNvSpPr/>
          <p:nvPr/>
        </p:nvSpPr>
        <p:spPr>
          <a:xfrm>
            <a:off x="152400" y="2280616"/>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 Data is siloed in many databases </a:t>
            </a:r>
          </a:p>
        </p:txBody>
      </p:sp>
      <p:sp>
        <p:nvSpPr>
          <p:cNvPr id="8" name="Rounded Rectangle 43">
            <a:extLst>
              <a:ext uri="{FF2B5EF4-FFF2-40B4-BE49-F238E27FC236}">
                <a16:creationId xmlns:a16="http://schemas.microsoft.com/office/drawing/2014/main" id="{AEFD27FA-73FB-C8F1-24A2-6B1C0570DC51}"/>
              </a:ext>
            </a:extLst>
          </p:cNvPr>
          <p:cNvSpPr/>
          <p:nvPr/>
        </p:nvSpPr>
        <p:spPr>
          <a:xfrm>
            <a:off x="152400" y="3257550"/>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 wasn’t built to handle these</a:t>
            </a:r>
          </a:p>
        </p:txBody>
      </p:sp>
      <p:sp>
        <p:nvSpPr>
          <p:cNvPr id="9" name="Rounded Rectangle 44">
            <a:extLst>
              <a:ext uri="{FF2B5EF4-FFF2-40B4-BE49-F238E27FC236}">
                <a16:creationId xmlns:a16="http://schemas.microsoft.com/office/drawing/2014/main" id="{4DA5BD5F-F32C-D4BD-D869-B423B0A9E1B7}"/>
              </a:ext>
            </a:extLst>
          </p:cNvPr>
          <p:cNvSpPr/>
          <p:nvPr/>
        </p:nvSpPr>
        <p:spPr>
          <a:xfrm>
            <a:off x="152400" y="1296078"/>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Changing RDBMS data model is complex</a:t>
            </a:r>
          </a:p>
        </p:txBody>
      </p:sp>
    </p:spTree>
    <p:extLst>
      <p:ext uri="{BB962C8B-B14F-4D97-AF65-F5344CB8AC3E}">
        <p14:creationId xmlns:p14="http://schemas.microsoft.com/office/powerpoint/2010/main" val="324115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1828800" y="2677773"/>
            <a:ext cx="7264291" cy="1361911"/>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Limited datatypes (string, int, date) originally. Didn’t handle multi-media and geo  </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Entities artificially separate “data” from “behavior”</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Unique scenarios such as graphs (e.g. social networks) difficult to model</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Automation was originally built into databases originally</a:t>
            </a:r>
          </a:p>
        </p:txBody>
      </p:sp>
      <p:sp>
        <p:nvSpPr>
          <p:cNvPr id="14" name="TextBox 13"/>
          <p:cNvSpPr txBox="1"/>
          <p:nvPr/>
        </p:nvSpPr>
        <p:spPr>
          <a:xfrm>
            <a:off x="-18062" y="431737"/>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However, there are several issues with Relational databases</a:t>
            </a:r>
          </a:p>
        </p:txBody>
      </p:sp>
      <p:sp>
        <p:nvSpPr>
          <p:cNvPr id="3" name="Rounded Rectangle 42">
            <a:extLst>
              <a:ext uri="{FF2B5EF4-FFF2-40B4-BE49-F238E27FC236}">
                <a16:creationId xmlns:a16="http://schemas.microsoft.com/office/drawing/2014/main" id="{F513D66D-2FC3-3D34-24C8-77E3A1109B2E}"/>
              </a:ext>
            </a:extLst>
          </p:cNvPr>
          <p:cNvSpPr/>
          <p:nvPr/>
        </p:nvSpPr>
        <p:spPr>
          <a:xfrm>
            <a:off x="152400" y="2090846"/>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 Data is siloed in many databases </a:t>
            </a:r>
          </a:p>
        </p:txBody>
      </p:sp>
      <p:sp>
        <p:nvSpPr>
          <p:cNvPr id="5" name="Rounded Rectangle 44">
            <a:extLst>
              <a:ext uri="{FF2B5EF4-FFF2-40B4-BE49-F238E27FC236}">
                <a16:creationId xmlns:a16="http://schemas.microsoft.com/office/drawing/2014/main" id="{5626CB87-FCF2-8F9E-B185-A6E1178247F9}"/>
              </a:ext>
            </a:extLst>
          </p:cNvPr>
          <p:cNvSpPr/>
          <p:nvPr/>
        </p:nvSpPr>
        <p:spPr>
          <a:xfrm>
            <a:off x="152400" y="1106308"/>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Changing RDBMS data model is complex</a:t>
            </a:r>
          </a:p>
        </p:txBody>
      </p:sp>
      <p:sp>
        <p:nvSpPr>
          <p:cNvPr id="6" name="Rounded Rectangle 2">
            <a:extLst>
              <a:ext uri="{FF2B5EF4-FFF2-40B4-BE49-F238E27FC236}">
                <a16:creationId xmlns:a16="http://schemas.microsoft.com/office/drawing/2014/main" id="{39893E87-528E-0C76-688D-54AA5E53E3D6}"/>
              </a:ext>
            </a:extLst>
          </p:cNvPr>
          <p:cNvSpPr/>
          <p:nvPr/>
        </p:nvSpPr>
        <p:spPr>
          <a:xfrm>
            <a:off x="152400" y="4030931"/>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Scaling an RDBMS is costly</a:t>
            </a:r>
          </a:p>
        </p:txBody>
      </p:sp>
      <p:sp>
        <p:nvSpPr>
          <p:cNvPr id="7" name="Rounded Rectangle 43">
            <a:extLst>
              <a:ext uri="{FF2B5EF4-FFF2-40B4-BE49-F238E27FC236}">
                <a16:creationId xmlns:a16="http://schemas.microsoft.com/office/drawing/2014/main" id="{930567AF-5F8B-2C6D-5D97-966C90F7A050}"/>
              </a:ext>
            </a:extLst>
          </p:cNvPr>
          <p:cNvSpPr/>
          <p:nvPr/>
        </p:nvSpPr>
        <p:spPr>
          <a:xfrm>
            <a:off x="152400" y="3043687"/>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 wasn’t built to handle these</a:t>
            </a:r>
          </a:p>
        </p:txBody>
      </p:sp>
    </p:spTree>
    <p:extLst>
      <p:ext uri="{BB962C8B-B14F-4D97-AF65-F5344CB8AC3E}">
        <p14:creationId xmlns:p14="http://schemas.microsoft.com/office/powerpoint/2010/main" val="101479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1981200" y="3885263"/>
            <a:ext cx="6781801" cy="1015663"/>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Commercial DB products are expensive with increasing costs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Highly skilled labor required for maintenance</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Expensive hardware infrastructure needed for high/peak performance</a:t>
            </a:r>
          </a:p>
        </p:txBody>
      </p:sp>
      <p:sp>
        <p:nvSpPr>
          <p:cNvPr id="14" name="TextBox 13"/>
          <p:cNvSpPr txBox="1"/>
          <p:nvPr/>
        </p:nvSpPr>
        <p:spPr>
          <a:xfrm>
            <a:off x="-18062" y="431737"/>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However, there are several issues with Relational databases</a:t>
            </a:r>
          </a:p>
        </p:txBody>
      </p:sp>
      <p:sp>
        <p:nvSpPr>
          <p:cNvPr id="3" name="Rounded Rectangle 42">
            <a:extLst>
              <a:ext uri="{FF2B5EF4-FFF2-40B4-BE49-F238E27FC236}">
                <a16:creationId xmlns:a16="http://schemas.microsoft.com/office/drawing/2014/main" id="{2B69722C-19A0-3553-3D4C-38524BE5B1D7}"/>
              </a:ext>
            </a:extLst>
          </p:cNvPr>
          <p:cNvSpPr/>
          <p:nvPr/>
        </p:nvSpPr>
        <p:spPr>
          <a:xfrm>
            <a:off x="152400" y="2090846"/>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 Data is siloed in many databases </a:t>
            </a:r>
          </a:p>
        </p:txBody>
      </p:sp>
      <p:sp>
        <p:nvSpPr>
          <p:cNvPr id="4" name="Rounded Rectangle 44">
            <a:extLst>
              <a:ext uri="{FF2B5EF4-FFF2-40B4-BE49-F238E27FC236}">
                <a16:creationId xmlns:a16="http://schemas.microsoft.com/office/drawing/2014/main" id="{ACBA9593-A168-493C-04BA-FBA963D480F2}"/>
              </a:ext>
            </a:extLst>
          </p:cNvPr>
          <p:cNvSpPr/>
          <p:nvPr/>
        </p:nvSpPr>
        <p:spPr>
          <a:xfrm>
            <a:off x="152400" y="1106308"/>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Changing RDBMS data model is complex</a:t>
            </a:r>
          </a:p>
        </p:txBody>
      </p:sp>
      <p:sp>
        <p:nvSpPr>
          <p:cNvPr id="5" name="Rounded Rectangle 2">
            <a:extLst>
              <a:ext uri="{FF2B5EF4-FFF2-40B4-BE49-F238E27FC236}">
                <a16:creationId xmlns:a16="http://schemas.microsoft.com/office/drawing/2014/main" id="{A32A2A29-6504-6325-49BA-B921C7CF0219}"/>
              </a:ext>
            </a:extLst>
          </p:cNvPr>
          <p:cNvSpPr/>
          <p:nvPr/>
        </p:nvSpPr>
        <p:spPr>
          <a:xfrm>
            <a:off x="152400" y="4030931"/>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Scaling an RDBMS is costly</a:t>
            </a:r>
          </a:p>
        </p:txBody>
      </p:sp>
      <p:sp>
        <p:nvSpPr>
          <p:cNvPr id="6" name="Rounded Rectangle 43">
            <a:extLst>
              <a:ext uri="{FF2B5EF4-FFF2-40B4-BE49-F238E27FC236}">
                <a16:creationId xmlns:a16="http://schemas.microsoft.com/office/drawing/2014/main" id="{569AB176-020C-E340-8176-8125D44565C1}"/>
              </a:ext>
            </a:extLst>
          </p:cNvPr>
          <p:cNvSpPr/>
          <p:nvPr/>
        </p:nvSpPr>
        <p:spPr>
          <a:xfrm>
            <a:off x="152400" y="3043687"/>
            <a:ext cx="1573266" cy="724328"/>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 wasn’t built to handle these</a:t>
            </a:r>
          </a:p>
        </p:txBody>
      </p:sp>
    </p:spTree>
    <p:extLst>
      <p:ext uri="{BB962C8B-B14F-4D97-AF65-F5344CB8AC3E}">
        <p14:creationId xmlns:p14="http://schemas.microsoft.com/office/powerpoint/2010/main" val="1930460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idx="1"/>
          </p:nvPr>
        </p:nvSpPr>
        <p:spPr>
          <a:xfrm>
            <a:off x="2261286" y="2714188"/>
            <a:ext cx="6858000" cy="1383326"/>
          </a:xfrm>
        </p:spPr>
        <p:txBody>
          <a:bodyPr>
            <a:noAutofit/>
          </a:bodyPr>
          <a:lstStyle/>
          <a:p>
            <a:pPr marL="0" indent="0" algn="ctr">
              <a:spcBef>
                <a:spcPts val="0"/>
              </a:spcBef>
              <a:buNone/>
            </a:pPr>
            <a:r>
              <a:rPr lang="en-US" sz="4050" b="1" dirty="0">
                <a:solidFill>
                  <a:schemeClr val="bg1">
                    <a:lumMod val="50000"/>
                  </a:schemeClr>
                </a:solidFill>
                <a:latin typeface="Arial" panose="020B0604020202020204" pitchFamily="34" charset="0"/>
                <a:cs typeface="Arial" panose="020B0604020202020204" pitchFamily="34" charset="0"/>
              </a:rPr>
              <a:t>What are potential solutions to the issues with relational databases?</a:t>
            </a:r>
            <a:endParaRPr lang="en-US" sz="3300" b="1" dirty="0">
              <a:solidFill>
                <a:schemeClr val="bg1">
                  <a:lumMod val="50000"/>
                </a:schemeClr>
              </a:solidFill>
              <a:latin typeface="Arial" panose="020B0604020202020204" pitchFamily="34" charset="0"/>
              <a:cs typeface="Arial" panose="020B0604020202020204" pitchFamily="34" charset="0"/>
            </a:endParaRPr>
          </a:p>
        </p:txBody>
      </p:sp>
      <p:sp>
        <p:nvSpPr>
          <p:cNvPr id="7" name="Rounded Rectangle 42">
            <a:extLst>
              <a:ext uri="{FF2B5EF4-FFF2-40B4-BE49-F238E27FC236}">
                <a16:creationId xmlns:a16="http://schemas.microsoft.com/office/drawing/2014/main" id="{874F6529-E0FD-5F8D-84EA-DB2518FBBD2E}"/>
              </a:ext>
            </a:extLst>
          </p:cNvPr>
          <p:cNvSpPr/>
          <p:nvPr/>
        </p:nvSpPr>
        <p:spPr>
          <a:xfrm>
            <a:off x="152400" y="2090846"/>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 Data is siloed in many databases </a:t>
            </a:r>
          </a:p>
        </p:txBody>
      </p:sp>
      <p:sp>
        <p:nvSpPr>
          <p:cNvPr id="9" name="Rounded Rectangle 44">
            <a:extLst>
              <a:ext uri="{FF2B5EF4-FFF2-40B4-BE49-F238E27FC236}">
                <a16:creationId xmlns:a16="http://schemas.microsoft.com/office/drawing/2014/main" id="{7C60EA62-3B87-AB65-1069-7E6A131B4AA9}"/>
              </a:ext>
            </a:extLst>
          </p:cNvPr>
          <p:cNvSpPr/>
          <p:nvPr/>
        </p:nvSpPr>
        <p:spPr>
          <a:xfrm>
            <a:off x="152400" y="1106308"/>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Changing RDBMS data model is complex</a:t>
            </a:r>
          </a:p>
        </p:txBody>
      </p:sp>
      <p:sp>
        <p:nvSpPr>
          <p:cNvPr id="10" name="Rounded Rectangle 2">
            <a:extLst>
              <a:ext uri="{FF2B5EF4-FFF2-40B4-BE49-F238E27FC236}">
                <a16:creationId xmlns:a16="http://schemas.microsoft.com/office/drawing/2014/main" id="{81D2E890-898D-8A5B-4CC2-EF94ED983298}"/>
              </a:ext>
            </a:extLst>
          </p:cNvPr>
          <p:cNvSpPr/>
          <p:nvPr/>
        </p:nvSpPr>
        <p:spPr>
          <a:xfrm>
            <a:off x="152400" y="4030931"/>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Scaling an RDBMS is costly</a:t>
            </a:r>
          </a:p>
        </p:txBody>
      </p:sp>
      <p:sp>
        <p:nvSpPr>
          <p:cNvPr id="11" name="Rounded Rectangle 43">
            <a:extLst>
              <a:ext uri="{FF2B5EF4-FFF2-40B4-BE49-F238E27FC236}">
                <a16:creationId xmlns:a16="http://schemas.microsoft.com/office/drawing/2014/main" id="{19105F63-526D-33C0-BA4C-1A4D7F6C45D2}"/>
              </a:ext>
            </a:extLst>
          </p:cNvPr>
          <p:cNvSpPr/>
          <p:nvPr/>
        </p:nvSpPr>
        <p:spPr>
          <a:xfrm>
            <a:off x="152400" y="3043687"/>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 wasn’t built to handle these</a:t>
            </a:r>
          </a:p>
        </p:txBody>
      </p:sp>
      <p:sp>
        <p:nvSpPr>
          <p:cNvPr id="12" name="TextBox 11">
            <a:extLst>
              <a:ext uri="{FF2B5EF4-FFF2-40B4-BE49-F238E27FC236}">
                <a16:creationId xmlns:a16="http://schemas.microsoft.com/office/drawing/2014/main" id="{8DF0195D-6DB4-5C9A-9D55-7824C969ACDA}"/>
              </a:ext>
            </a:extLst>
          </p:cNvPr>
          <p:cNvSpPr txBox="1"/>
          <p:nvPr/>
        </p:nvSpPr>
        <p:spPr>
          <a:xfrm>
            <a:off x="2286000" y="854003"/>
            <a:ext cx="6573983" cy="156966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Specialized solutions have been developed over the past 50+ years to address the limitations of relational database management systems</a:t>
            </a:r>
          </a:p>
        </p:txBody>
      </p:sp>
    </p:spTree>
    <p:extLst>
      <p:ext uri="{BB962C8B-B14F-4D97-AF65-F5344CB8AC3E}">
        <p14:creationId xmlns:p14="http://schemas.microsoft.com/office/powerpoint/2010/main" val="32152199"/>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668935C-AAAB-574C-8AE9-B7780A61BB14}"/>
              </a:ext>
            </a:extLst>
          </p:cNvPr>
          <p:cNvSpPr/>
          <p:nvPr/>
        </p:nvSpPr>
        <p:spPr>
          <a:xfrm>
            <a:off x="3512475" y="4251806"/>
            <a:ext cx="5250525" cy="323165"/>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Cluster computing + NoSQL + Cloud computing</a:t>
            </a:r>
          </a:p>
        </p:txBody>
      </p:sp>
      <p:sp>
        <p:nvSpPr>
          <p:cNvPr id="15" name="Rectangle 14">
            <a:extLst>
              <a:ext uri="{FF2B5EF4-FFF2-40B4-BE49-F238E27FC236}">
                <a16:creationId xmlns:a16="http://schemas.microsoft.com/office/drawing/2014/main" id="{681A4239-F818-4A8B-B313-689493078372}"/>
              </a:ext>
            </a:extLst>
          </p:cNvPr>
          <p:cNvSpPr/>
          <p:nvPr/>
        </p:nvSpPr>
        <p:spPr>
          <a:xfrm>
            <a:off x="3512475" y="1147880"/>
            <a:ext cx="5250525" cy="669414"/>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NoSQL </a:t>
            </a:r>
            <a:r>
              <a:rPr lang="en-US" sz="1500" dirty="0">
                <a:latin typeface="Arial" panose="020B0604020202020204" pitchFamily="34" charset="0"/>
                <a:cs typeface="Arial" panose="020B0604020202020204" pitchFamily="34" charset="0"/>
                <a:sym typeface="Wingdings" panose="05000000000000000000" pitchFamily="2" charset="2"/>
              </a:rPr>
              <a:t></a:t>
            </a:r>
            <a:r>
              <a:rPr lang="en-US" sz="1500" dirty="0">
                <a:latin typeface="Arial" panose="020B0604020202020204" pitchFamily="34" charset="0"/>
                <a:cs typeface="Arial" panose="020B0604020202020204" pitchFamily="34" charset="0"/>
              </a:rPr>
              <a:t> Schema-less databases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Key-value, </a:t>
            </a:r>
            <a:r>
              <a:rPr lang="en-US" sz="1500" dirty="0">
                <a:latin typeface="Arial" panose="020B0604020202020204" pitchFamily="34" charset="0"/>
                <a:cs typeface="Arial" panose="020B0604020202020204" pitchFamily="34" charset="0"/>
                <a:sym typeface="Wingdings" panose="05000000000000000000" pitchFamily="2" charset="2"/>
              </a:rPr>
              <a:t> </a:t>
            </a:r>
            <a:r>
              <a:rPr lang="en-US" sz="1500" dirty="0">
                <a:latin typeface="Arial" panose="020B0604020202020204" pitchFamily="34" charset="0"/>
                <a:cs typeface="Arial" panose="020B0604020202020204" pitchFamily="34" charset="0"/>
              </a:rPr>
              <a:t>columnar, document store</a:t>
            </a:r>
          </a:p>
        </p:txBody>
      </p:sp>
      <p:sp>
        <p:nvSpPr>
          <p:cNvPr id="10" name="Rectangle 9">
            <a:extLst>
              <a:ext uri="{FF2B5EF4-FFF2-40B4-BE49-F238E27FC236}">
                <a16:creationId xmlns:a16="http://schemas.microsoft.com/office/drawing/2014/main" id="{F2F8DE5D-2A11-DE48-A9F6-76F93A506ABF}"/>
              </a:ext>
            </a:extLst>
          </p:cNvPr>
          <p:cNvSpPr/>
          <p:nvPr/>
        </p:nvSpPr>
        <p:spPr>
          <a:xfrm>
            <a:off x="3512475" y="2124814"/>
            <a:ext cx="5250525" cy="669414"/>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Data warehousing</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(ROLAP) Relational Online Analytical Processing</a:t>
            </a:r>
          </a:p>
        </p:txBody>
      </p:sp>
      <p:sp>
        <p:nvSpPr>
          <p:cNvPr id="11" name="Rectangle 10">
            <a:extLst>
              <a:ext uri="{FF2B5EF4-FFF2-40B4-BE49-F238E27FC236}">
                <a16:creationId xmlns:a16="http://schemas.microsoft.com/office/drawing/2014/main" id="{56A6F8C1-CD54-3746-9955-854D99FE1AC7}"/>
              </a:ext>
            </a:extLst>
          </p:cNvPr>
          <p:cNvSpPr/>
          <p:nvPr/>
        </p:nvSpPr>
        <p:spPr>
          <a:xfrm>
            <a:off x="3512475" y="2928623"/>
            <a:ext cx="5250525" cy="1015663"/>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Multimedia DBs </a:t>
            </a:r>
            <a:r>
              <a:rPr lang="en-US" sz="1500" dirty="0">
                <a:latin typeface="Arial" panose="020B0604020202020204" pitchFamily="34" charset="0"/>
                <a:cs typeface="Arial" panose="020B0604020202020204" pitchFamily="34" charset="0"/>
                <a:sym typeface="Wingdings" panose="05000000000000000000" pitchFamily="2" charset="2"/>
              </a:rPr>
              <a:t> </a:t>
            </a:r>
            <a:r>
              <a:rPr lang="en-US" sz="1500" dirty="0">
                <a:latin typeface="Arial" panose="020B0604020202020204" pitchFamily="34" charset="0"/>
                <a:cs typeface="Arial" panose="020B0604020202020204" pitchFamily="34" charset="0"/>
              </a:rPr>
              <a:t>unstructured datastores </a:t>
            </a:r>
            <a:r>
              <a:rPr lang="en-US" sz="1500" dirty="0">
                <a:latin typeface="Arial" panose="020B0604020202020204" pitchFamily="34" charset="0"/>
                <a:cs typeface="Arial" panose="020B0604020202020204" pitchFamily="34" charset="0"/>
                <a:sym typeface="Wingdings" panose="05000000000000000000" pitchFamily="2" charset="2"/>
              </a:rPr>
              <a:t> Lakes</a:t>
            </a:r>
            <a:endParaRPr lang="en-US" sz="1500" dirty="0">
              <a:latin typeface="Arial" panose="020B0604020202020204" pitchFamily="34" charset="0"/>
              <a:cs typeface="Arial" panose="020B0604020202020204" pitchFamily="34" charset="0"/>
            </a:endParaRP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Object-oriented DBs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Graph DBs (social networks), Active DBs (automation)</a:t>
            </a:r>
          </a:p>
        </p:txBody>
      </p:sp>
      <p:sp>
        <p:nvSpPr>
          <p:cNvPr id="13" name="Right Arrow 12">
            <a:extLst>
              <a:ext uri="{FF2B5EF4-FFF2-40B4-BE49-F238E27FC236}">
                <a16:creationId xmlns:a16="http://schemas.microsoft.com/office/drawing/2014/main" id="{72A13F3F-EB6C-4346-85F0-810855996D31}"/>
              </a:ext>
            </a:extLst>
          </p:cNvPr>
          <p:cNvSpPr/>
          <p:nvPr/>
        </p:nvSpPr>
        <p:spPr>
          <a:xfrm>
            <a:off x="2345075" y="1135785"/>
            <a:ext cx="940085" cy="670519"/>
          </a:xfrm>
          <a:prstGeom prst="rightArrow">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ight Arrow 13">
            <a:extLst>
              <a:ext uri="{FF2B5EF4-FFF2-40B4-BE49-F238E27FC236}">
                <a16:creationId xmlns:a16="http://schemas.microsoft.com/office/drawing/2014/main" id="{5DA5E335-8917-8D44-966D-FBE122D8105E}"/>
              </a:ext>
            </a:extLst>
          </p:cNvPr>
          <p:cNvSpPr/>
          <p:nvPr/>
        </p:nvSpPr>
        <p:spPr>
          <a:xfrm>
            <a:off x="2345075" y="2112719"/>
            <a:ext cx="940085" cy="670519"/>
          </a:xfrm>
          <a:prstGeom prst="rightArrow">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ight Arrow 15">
            <a:extLst>
              <a:ext uri="{FF2B5EF4-FFF2-40B4-BE49-F238E27FC236}">
                <a16:creationId xmlns:a16="http://schemas.microsoft.com/office/drawing/2014/main" id="{8FC06555-B078-B648-8D8B-15FEB4F80346}"/>
              </a:ext>
            </a:extLst>
          </p:cNvPr>
          <p:cNvSpPr/>
          <p:nvPr/>
        </p:nvSpPr>
        <p:spPr>
          <a:xfrm>
            <a:off x="2345074" y="3089654"/>
            <a:ext cx="940085" cy="670519"/>
          </a:xfrm>
          <a:prstGeom prst="rightArrow">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ight Arrow 16">
            <a:extLst>
              <a:ext uri="{FF2B5EF4-FFF2-40B4-BE49-F238E27FC236}">
                <a16:creationId xmlns:a16="http://schemas.microsoft.com/office/drawing/2014/main" id="{3F1D143F-0C8D-7E49-AB40-AA05C52F996B}"/>
              </a:ext>
            </a:extLst>
          </p:cNvPr>
          <p:cNvSpPr/>
          <p:nvPr/>
        </p:nvSpPr>
        <p:spPr>
          <a:xfrm>
            <a:off x="2345074" y="4066588"/>
            <a:ext cx="940085" cy="670519"/>
          </a:xfrm>
          <a:prstGeom prst="rightArrow">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Box 17"/>
          <p:cNvSpPr txBox="1"/>
          <p:nvPr/>
        </p:nvSpPr>
        <p:spPr>
          <a:xfrm>
            <a:off x="-18062" y="431737"/>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Possible Solutions to RDBMS issues</a:t>
            </a:r>
          </a:p>
        </p:txBody>
      </p:sp>
      <p:sp>
        <p:nvSpPr>
          <p:cNvPr id="2" name="Rounded Rectangle 42">
            <a:extLst>
              <a:ext uri="{FF2B5EF4-FFF2-40B4-BE49-F238E27FC236}">
                <a16:creationId xmlns:a16="http://schemas.microsoft.com/office/drawing/2014/main" id="{2FDFB10B-4BED-5B90-4178-76D60BF2443D}"/>
              </a:ext>
            </a:extLst>
          </p:cNvPr>
          <p:cNvSpPr/>
          <p:nvPr/>
        </p:nvSpPr>
        <p:spPr>
          <a:xfrm>
            <a:off x="544492" y="2069900"/>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Enterprise Data is siloed in many databases </a:t>
            </a:r>
          </a:p>
        </p:txBody>
      </p:sp>
      <p:sp>
        <p:nvSpPr>
          <p:cNvPr id="4" name="Rounded Rectangle 44">
            <a:extLst>
              <a:ext uri="{FF2B5EF4-FFF2-40B4-BE49-F238E27FC236}">
                <a16:creationId xmlns:a16="http://schemas.microsoft.com/office/drawing/2014/main" id="{35AF957B-CA7F-A787-ACF3-CAF338BB252D}"/>
              </a:ext>
            </a:extLst>
          </p:cNvPr>
          <p:cNvSpPr/>
          <p:nvPr/>
        </p:nvSpPr>
        <p:spPr>
          <a:xfrm>
            <a:off x="544492" y="1085362"/>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Changing RDBMS data model is complex</a:t>
            </a:r>
          </a:p>
        </p:txBody>
      </p:sp>
      <p:sp>
        <p:nvSpPr>
          <p:cNvPr id="5" name="Rounded Rectangle 2">
            <a:extLst>
              <a:ext uri="{FF2B5EF4-FFF2-40B4-BE49-F238E27FC236}">
                <a16:creationId xmlns:a16="http://schemas.microsoft.com/office/drawing/2014/main" id="{52BC308F-9E1A-6E6C-62E3-1FB9CA23EA10}"/>
              </a:ext>
            </a:extLst>
          </p:cNvPr>
          <p:cNvSpPr/>
          <p:nvPr/>
        </p:nvSpPr>
        <p:spPr>
          <a:xfrm>
            <a:off x="544492" y="4009985"/>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Scaling an RDBMS is costly</a:t>
            </a:r>
          </a:p>
        </p:txBody>
      </p:sp>
      <p:sp>
        <p:nvSpPr>
          <p:cNvPr id="6" name="Rounded Rectangle 43">
            <a:extLst>
              <a:ext uri="{FF2B5EF4-FFF2-40B4-BE49-F238E27FC236}">
                <a16:creationId xmlns:a16="http://schemas.microsoft.com/office/drawing/2014/main" id="{CF4ED13E-9F33-3502-97E6-772750F4D83D}"/>
              </a:ext>
            </a:extLst>
          </p:cNvPr>
          <p:cNvSpPr/>
          <p:nvPr/>
        </p:nvSpPr>
        <p:spPr>
          <a:xfrm>
            <a:off x="544492" y="3022741"/>
            <a:ext cx="1573266" cy="724328"/>
          </a:xfrm>
          <a:prstGeom prst="roundRect">
            <a:avLst/>
          </a:prstGeom>
          <a:solidFill>
            <a:srgbClr val="DE7E7A"/>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 wasn’t built to handle these</a:t>
            </a:r>
          </a:p>
        </p:txBody>
      </p:sp>
    </p:spTree>
    <p:extLst>
      <p:ext uri="{BB962C8B-B14F-4D97-AF65-F5344CB8AC3E}">
        <p14:creationId xmlns:p14="http://schemas.microsoft.com/office/powerpoint/2010/main" val="1623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a:spLocks noGrp="1"/>
          </p:cNvSpPr>
          <p:nvPr>
            <p:ph idx="1"/>
          </p:nvPr>
        </p:nvSpPr>
        <p:spPr>
          <a:xfrm>
            <a:off x="0" y="2190750"/>
            <a:ext cx="9144000" cy="1383326"/>
          </a:xfrm>
        </p:spPr>
        <p:txBody>
          <a:bodyPr>
            <a:noAutofit/>
          </a:bodyPr>
          <a:lstStyle/>
          <a:p>
            <a:pPr marL="0" indent="0" algn="ctr">
              <a:spcBef>
                <a:spcPts val="0"/>
              </a:spcBef>
              <a:buNone/>
            </a:pPr>
            <a:r>
              <a:rPr lang="en-US" sz="4500" b="1" dirty="0">
                <a:solidFill>
                  <a:schemeClr val="tx1"/>
                </a:solidFill>
                <a:latin typeface="Arial" panose="020B0604020202020204" pitchFamily="34" charset="0"/>
                <a:cs typeface="Arial" panose="020B0604020202020204" pitchFamily="34" charset="0"/>
              </a:rPr>
              <a:t>Questions</a:t>
            </a:r>
            <a:endParaRPr lang="en-US" sz="3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5553052"/>
      </p:ext>
    </p:extLst>
  </p:cSld>
  <p:clrMapOvr>
    <a:masterClrMapping/>
  </p:clrMapOvr>
  <mc:AlternateContent xmlns:mc="http://schemas.openxmlformats.org/markup-compatibility/2006" xmlns:p14="http://schemas.microsoft.com/office/powerpoint/2010/main">
    <mc:Choice Requires="p14">
      <p:transition spd="slow" p14:dur="2000" advTm="3448"/>
    </mc:Choice>
    <mc:Fallback xmlns="">
      <p:transition spd="slow" advTm="34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C80-3DFD-5E40-A03B-BF25F42C3C9F}"/>
              </a:ext>
            </a:extLst>
          </p:cNvPr>
          <p:cNvSpPr>
            <a:spLocks noGrp="1"/>
          </p:cNvSpPr>
          <p:nvPr>
            <p:ph type="title"/>
          </p:nvPr>
        </p:nvSpPr>
        <p:spPr>
          <a:xfrm>
            <a:off x="457200" y="361950"/>
            <a:ext cx="7772400" cy="1021556"/>
          </a:xfrm>
        </p:spPr>
        <p:txBody>
          <a:bodyPr/>
          <a:lstStyle/>
          <a:p>
            <a:r>
              <a:rPr lang="en-US" u="sng" dirty="0"/>
              <a:t>Looking Back</a:t>
            </a:r>
            <a:endParaRPr lang="en-US" dirty="0"/>
          </a:p>
        </p:txBody>
      </p:sp>
      <p:pic>
        <p:nvPicPr>
          <p:cNvPr id="8" name="Picture 7">
            <a:extLst>
              <a:ext uri="{FF2B5EF4-FFF2-40B4-BE49-F238E27FC236}">
                <a16:creationId xmlns:a16="http://schemas.microsoft.com/office/drawing/2014/main" id="{55C51617-EB91-E86B-B80D-79345806C66E}"/>
              </a:ext>
            </a:extLst>
          </p:cNvPr>
          <p:cNvPicPr>
            <a:picLocks noChangeAspect="1"/>
          </p:cNvPicPr>
          <p:nvPr/>
        </p:nvPicPr>
        <p:blipFill>
          <a:blip r:embed="rId2"/>
          <a:stretch>
            <a:fillRect/>
          </a:stretch>
        </p:blipFill>
        <p:spPr>
          <a:xfrm>
            <a:off x="838200" y="1200150"/>
            <a:ext cx="5550328" cy="3835536"/>
          </a:xfrm>
          <a:prstGeom prst="rect">
            <a:avLst/>
          </a:prstGeom>
        </p:spPr>
      </p:pic>
    </p:spTree>
    <p:extLst>
      <p:ext uri="{BB962C8B-B14F-4D97-AF65-F5344CB8AC3E}">
        <p14:creationId xmlns:p14="http://schemas.microsoft.com/office/powerpoint/2010/main" val="1120048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C80-3DFD-5E40-A03B-BF25F42C3C9F}"/>
              </a:ext>
            </a:extLst>
          </p:cNvPr>
          <p:cNvSpPr>
            <a:spLocks noGrp="1"/>
          </p:cNvSpPr>
          <p:nvPr>
            <p:ph type="title"/>
          </p:nvPr>
        </p:nvSpPr>
        <p:spPr>
          <a:xfrm>
            <a:off x="457200" y="361950"/>
            <a:ext cx="7772400" cy="1021556"/>
          </a:xfrm>
        </p:spPr>
        <p:txBody>
          <a:bodyPr/>
          <a:lstStyle/>
          <a:p>
            <a:r>
              <a:rPr lang="en-US" u="sng" dirty="0"/>
              <a:t>Looking ahead</a:t>
            </a:r>
            <a:endParaRPr lang="en-US" dirty="0"/>
          </a:p>
        </p:txBody>
      </p:sp>
      <p:pic>
        <p:nvPicPr>
          <p:cNvPr id="5" name="Picture 4">
            <a:extLst>
              <a:ext uri="{FF2B5EF4-FFF2-40B4-BE49-F238E27FC236}">
                <a16:creationId xmlns:a16="http://schemas.microsoft.com/office/drawing/2014/main" id="{75BDD216-0165-6D64-2FA5-6F3869B23EDC}"/>
              </a:ext>
            </a:extLst>
          </p:cNvPr>
          <p:cNvPicPr>
            <a:picLocks noChangeAspect="1"/>
          </p:cNvPicPr>
          <p:nvPr/>
        </p:nvPicPr>
        <p:blipFill rotWithShape="1">
          <a:blip r:embed="rId2"/>
          <a:srcRect b="93092"/>
          <a:stretch/>
        </p:blipFill>
        <p:spPr>
          <a:xfrm>
            <a:off x="707485" y="1153517"/>
            <a:ext cx="7729027" cy="353829"/>
          </a:xfrm>
          <a:prstGeom prst="rect">
            <a:avLst/>
          </a:prstGeom>
        </p:spPr>
      </p:pic>
      <p:pic>
        <p:nvPicPr>
          <p:cNvPr id="6" name="Picture 5">
            <a:extLst>
              <a:ext uri="{FF2B5EF4-FFF2-40B4-BE49-F238E27FC236}">
                <a16:creationId xmlns:a16="http://schemas.microsoft.com/office/drawing/2014/main" id="{4214B289-4072-20C2-97A6-A8FC8BF46F33}"/>
              </a:ext>
            </a:extLst>
          </p:cNvPr>
          <p:cNvPicPr>
            <a:picLocks noChangeAspect="1"/>
          </p:cNvPicPr>
          <p:nvPr/>
        </p:nvPicPr>
        <p:blipFill rotWithShape="1">
          <a:blip r:embed="rId2"/>
          <a:srcRect t="47929"/>
          <a:stretch/>
        </p:blipFill>
        <p:spPr>
          <a:xfrm>
            <a:off x="707480" y="1507346"/>
            <a:ext cx="7729032" cy="2667000"/>
          </a:xfrm>
          <a:prstGeom prst="rect">
            <a:avLst/>
          </a:prstGeom>
        </p:spPr>
      </p:pic>
    </p:spTree>
    <p:extLst>
      <p:ext uri="{BB962C8B-B14F-4D97-AF65-F5344CB8AC3E}">
        <p14:creationId xmlns:p14="http://schemas.microsoft.com/office/powerpoint/2010/main" val="40764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C80-3DFD-5E40-A03B-BF25F42C3C9F}"/>
              </a:ext>
            </a:extLst>
          </p:cNvPr>
          <p:cNvSpPr>
            <a:spLocks noGrp="1"/>
          </p:cNvSpPr>
          <p:nvPr>
            <p:ph type="title"/>
          </p:nvPr>
        </p:nvSpPr>
        <p:spPr>
          <a:xfrm>
            <a:off x="457200" y="361950"/>
            <a:ext cx="7772400" cy="1021556"/>
          </a:xfrm>
        </p:spPr>
        <p:txBody>
          <a:bodyPr/>
          <a:lstStyle/>
          <a:p>
            <a:r>
              <a:rPr lang="en-US" u="sng" dirty="0"/>
              <a:t>Snowflake Cert</a:t>
            </a:r>
            <a:endParaRPr lang="en-US" dirty="0"/>
          </a:p>
        </p:txBody>
      </p:sp>
      <p:sp>
        <p:nvSpPr>
          <p:cNvPr id="4" name="TextBox 3">
            <a:extLst>
              <a:ext uri="{FF2B5EF4-FFF2-40B4-BE49-F238E27FC236}">
                <a16:creationId xmlns:a16="http://schemas.microsoft.com/office/drawing/2014/main" id="{8666268C-9A2B-4572-8FFB-00A7C94F0CD2}"/>
              </a:ext>
            </a:extLst>
          </p:cNvPr>
          <p:cNvSpPr txBox="1"/>
          <p:nvPr/>
        </p:nvSpPr>
        <p:spPr>
          <a:xfrm>
            <a:off x="762000" y="1200150"/>
            <a:ext cx="7620000" cy="4154984"/>
          </a:xfrm>
          <a:prstGeom prst="rect">
            <a:avLst/>
          </a:prstGeom>
          <a:noFill/>
        </p:spPr>
        <p:txBody>
          <a:bodyPr wrap="square" rtlCol="0">
            <a:spAutoFit/>
          </a:bodyPr>
          <a:lstStyle/>
          <a:p>
            <a:pPr marL="342900" indent="-342900">
              <a:buFont typeface="Arial" panose="020B0604020202020204" pitchFamily="34" charset="0"/>
              <a:buChar char="•"/>
            </a:pPr>
            <a:r>
              <a:rPr lang="en-US" dirty="0"/>
              <a:t>Assignment instructions are posted on Canvas and you can start when you are ready.</a:t>
            </a:r>
          </a:p>
          <a:p>
            <a:pPr marL="342900" indent="-342900">
              <a:buFont typeface="Arial" panose="020B0604020202020204" pitchFamily="34" charset="0"/>
              <a:buChar char="•"/>
            </a:pPr>
            <a:r>
              <a:rPr lang="en-US" dirty="0"/>
              <a:t>It’s about 4-8 hours of work to complete it</a:t>
            </a:r>
          </a:p>
          <a:p>
            <a:pPr marL="342900" indent="-342900">
              <a:buFont typeface="Arial" panose="020B0604020202020204" pitchFamily="34" charset="0"/>
              <a:buChar char="•"/>
            </a:pPr>
            <a:r>
              <a:rPr lang="en-US" dirty="0"/>
              <a:t>Due on Nov 2</a:t>
            </a:r>
            <a:r>
              <a:rPr lang="en-US" baseline="30000" dirty="0"/>
              <a:t>nd</a:t>
            </a:r>
            <a:r>
              <a:rPr lang="en-US" dirty="0"/>
              <a:t> so you have a month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NOTE: You can earn a badge when you show them proof but for us just submit proof that you complete the course or the badge.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There are 3 more you can do optionally if you like  </a:t>
            </a:r>
          </a:p>
          <a:p>
            <a:endParaRPr lang="en-US" dirty="0"/>
          </a:p>
        </p:txBody>
      </p:sp>
    </p:spTree>
    <p:extLst>
      <p:ext uri="{BB962C8B-B14F-4D97-AF65-F5344CB8AC3E}">
        <p14:creationId xmlns:p14="http://schemas.microsoft.com/office/powerpoint/2010/main" val="2627487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1C80-3DFD-5E40-A03B-BF25F42C3C9F}"/>
              </a:ext>
            </a:extLst>
          </p:cNvPr>
          <p:cNvSpPr>
            <a:spLocks noGrp="1"/>
          </p:cNvSpPr>
          <p:nvPr>
            <p:ph type="title"/>
          </p:nvPr>
        </p:nvSpPr>
        <p:spPr>
          <a:xfrm>
            <a:off x="457200" y="361950"/>
            <a:ext cx="8686800" cy="685800"/>
          </a:xfrm>
        </p:spPr>
        <p:txBody>
          <a:bodyPr>
            <a:no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Why did we create the </a:t>
            </a:r>
            <a:r>
              <a:rPr lang="en-US" sz="3600" dirty="0" err="1">
                <a:effectLst/>
                <a:latin typeface="Calibri" panose="020F0502020204030204" pitchFamily="34" charset="0"/>
                <a:ea typeface="Calibri" panose="020F0502020204030204" pitchFamily="34" charset="0"/>
                <a:cs typeface="Times New Roman" panose="02020603050405020304" pitchFamily="18" charset="0"/>
              </a:rPr>
              <a:t>rdbms</a:t>
            </a:r>
            <a:r>
              <a:rPr lang="en-US" sz="3600" dirty="0">
                <a:effectLst/>
                <a:latin typeface="Calibri" panose="020F0502020204030204" pitchFamily="34" charset="0"/>
                <a:ea typeface="Calibri" panose="020F0502020204030204" pitchFamily="34" charset="0"/>
                <a:cs typeface="Times New Roman" panose="02020603050405020304" pitchFamily="18" charset="0"/>
              </a:rPr>
              <a:t>?</a:t>
            </a:r>
            <a:endParaRPr lang="en-US" sz="3600" dirty="0"/>
          </a:p>
        </p:txBody>
      </p:sp>
      <p:sp>
        <p:nvSpPr>
          <p:cNvPr id="6" name="TextBox 5">
            <a:extLst>
              <a:ext uri="{FF2B5EF4-FFF2-40B4-BE49-F238E27FC236}">
                <a16:creationId xmlns:a16="http://schemas.microsoft.com/office/drawing/2014/main" id="{D38EAA28-68AF-4DC8-BE33-CCC2A10C7B24}"/>
              </a:ext>
            </a:extLst>
          </p:cNvPr>
          <p:cNvSpPr txBox="1"/>
          <p:nvPr/>
        </p:nvSpPr>
        <p:spPr>
          <a:xfrm>
            <a:off x="641350" y="1017363"/>
            <a:ext cx="5149850" cy="4447371"/>
          </a:xfrm>
          <a:prstGeom prst="rect">
            <a:avLst/>
          </a:prstGeom>
          <a:noFill/>
        </p:spPr>
        <p:txBody>
          <a:bodyPr wrap="square" rtlCol="0">
            <a:spAutoFit/>
          </a:bodyPr>
          <a:lstStyle/>
          <a:p>
            <a:pPr marL="171450" indent="-171450">
              <a:buFont typeface="Arial" panose="020B0604020202020204" pitchFamily="34" charset="0"/>
              <a:buChar char="•"/>
            </a:pPr>
            <a:r>
              <a:rPr lang="en-US" sz="1400" dirty="0"/>
              <a:t>The RDBMS was invented in the 1970s when storage was expensive</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1400" dirty="0"/>
              <a:t>IBM’s digital drive (Held 5MB &amp; cost 6 figures)</a:t>
            </a:r>
          </a:p>
          <a:p>
            <a:pPr marL="628650" lvl="1" indent="-171450">
              <a:buFont typeface="Arial" panose="020B0604020202020204" pitchFamily="34" charset="0"/>
              <a:buChar char="•"/>
            </a:pPr>
            <a:r>
              <a:rPr lang="en-US" sz="1200" dirty="0">
                <a:solidFill>
                  <a:schemeClr val="tx1">
                    <a:lumMod val="65000"/>
                    <a:lumOff val="35000"/>
                  </a:schemeClr>
                </a:solidFill>
              </a:rPr>
              <a:t>Most companies leased storage then since they couldn’t afford to own it (</a:t>
            </a:r>
            <a:r>
              <a:rPr lang="en-US" sz="1200" dirty="0" err="1">
                <a:solidFill>
                  <a:schemeClr val="tx1">
                    <a:lumMod val="65000"/>
                    <a:lumOff val="35000"/>
                  </a:schemeClr>
                </a:solidFill>
              </a:rPr>
              <a:t>Whaaa</a:t>
            </a:r>
            <a:r>
              <a:rPr lang="en-US" sz="1200" dirty="0">
                <a:solidFill>
                  <a:schemeClr val="tx1">
                    <a:lumMod val="65000"/>
                    <a:lumOff val="35000"/>
                  </a:schemeClr>
                </a:solidFill>
              </a:rPr>
              <a:t>?  Is this an early version of cloud? </a:t>
            </a:r>
            <a:r>
              <a:rPr lang="en-US" sz="1200" dirty="0">
                <a:solidFill>
                  <a:schemeClr val="tx1">
                    <a:lumMod val="65000"/>
                    <a:lumOff val="35000"/>
                  </a:schemeClr>
                </a:solidFill>
                <a:sym typeface="Wingdings" panose="05000000000000000000" pitchFamily="2" charset="2"/>
              </a:rPr>
              <a:t>)</a:t>
            </a:r>
          </a:p>
          <a:p>
            <a:pPr marL="628650" lvl="1" indent="-171450">
              <a:buFont typeface="Arial" panose="020B0604020202020204" pitchFamily="34" charset="0"/>
              <a:buChar char="•"/>
            </a:pPr>
            <a:r>
              <a:rPr lang="en-US" sz="1200" dirty="0">
                <a:solidFill>
                  <a:schemeClr val="tx1">
                    <a:lumMod val="65000"/>
                    <a:lumOff val="35000"/>
                  </a:schemeClr>
                </a:solidFill>
              </a:rPr>
              <a:t>1980 – 2.5GB = $81,000</a:t>
            </a:r>
          </a:p>
          <a:p>
            <a:pPr marL="628650" lvl="1" indent="-171450">
              <a:buFont typeface="Arial" panose="020B0604020202020204" pitchFamily="34" charset="0"/>
              <a:buChar char="•"/>
            </a:pPr>
            <a:r>
              <a:rPr lang="en-US" sz="1200" dirty="0">
                <a:solidFill>
                  <a:schemeClr val="tx1">
                    <a:lumMod val="65000"/>
                    <a:lumOff val="35000"/>
                  </a:schemeClr>
                </a:solidFill>
              </a:rPr>
              <a:t>1992 – 1GB = $1000</a:t>
            </a:r>
          </a:p>
          <a:p>
            <a:pPr marL="628650" lvl="1" indent="-171450">
              <a:buFont typeface="Arial" panose="020B0604020202020204" pitchFamily="34" charset="0"/>
              <a:buChar char="•"/>
            </a:pPr>
            <a:r>
              <a:rPr lang="en-US" sz="1200" dirty="0">
                <a:solidFill>
                  <a:schemeClr val="tx1">
                    <a:lumMod val="65000"/>
                    <a:lumOff val="35000"/>
                  </a:schemeClr>
                </a:solidFill>
              </a:rPr>
              <a:t>Today it’s pennies </a:t>
            </a:r>
          </a:p>
          <a:p>
            <a:pPr marL="285750" indent="-285750">
              <a:buFont typeface="Arial" panose="020B0604020202020204" pitchFamily="34" charset="0"/>
              <a:buChar char="•"/>
            </a:pPr>
            <a:endParaRPr lang="en-US" sz="700" dirty="0"/>
          </a:p>
          <a:p>
            <a:pPr marL="173038" indent="-173038">
              <a:buFont typeface="Arial" panose="020B0604020202020204" pitchFamily="34" charset="0"/>
              <a:buChar char="•"/>
            </a:pPr>
            <a:r>
              <a:rPr lang="en-US" sz="1400" dirty="0"/>
              <a:t>So in 1970 storage was most expensive resource</a:t>
            </a:r>
          </a:p>
          <a:p>
            <a:pPr marL="630238" lvl="1" indent="-173038">
              <a:buFont typeface="Arial" panose="020B0604020202020204" pitchFamily="34" charset="0"/>
              <a:buChar char="•"/>
            </a:pPr>
            <a:r>
              <a:rPr lang="en-US" sz="1200" dirty="0">
                <a:solidFill>
                  <a:schemeClr val="tx1">
                    <a:lumMod val="65000"/>
                    <a:lumOff val="35000"/>
                  </a:schemeClr>
                </a:solidFill>
                <a:sym typeface="Wingdings" panose="05000000000000000000" pitchFamily="2" charset="2"/>
              </a:rPr>
              <a:t>Reducing redundancy matters with a 5MB </a:t>
            </a:r>
            <a:r>
              <a:rPr lang="en-US" sz="1200" dirty="0" err="1">
                <a:solidFill>
                  <a:schemeClr val="tx1">
                    <a:lumMod val="65000"/>
                    <a:lumOff val="35000"/>
                  </a:schemeClr>
                </a:solidFill>
                <a:sym typeface="Wingdings" panose="05000000000000000000" pitchFamily="2" charset="2"/>
              </a:rPr>
              <a:t>harddrive</a:t>
            </a:r>
            <a:endParaRPr lang="en-US" sz="1200" dirty="0">
              <a:solidFill>
                <a:schemeClr val="tx1">
                  <a:lumMod val="65000"/>
                  <a:lumOff val="35000"/>
                </a:schemeClr>
              </a:solidFill>
              <a:sym typeface="Wingdings" panose="05000000000000000000" pitchFamily="2" charset="2"/>
            </a:endParaRPr>
          </a:p>
          <a:p>
            <a:pPr marL="630238" lvl="1" indent="-173038">
              <a:buFont typeface="Arial" panose="020B0604020202020204" pitchFamily="34" charset="0"/>
              <a:buChar char="•"/>
            </a:pPr>
            <a:r>
              <a:rPr lang="en-US" sz="1200" dirty="0">
                <a:solidFill>
                  <a:schemeClr val="tx1">
                    <a:lumMod val="65000"/>
                    <a:lumOff val="35000"/>
                  </a:schemeClr>
                </a:solidFill>
              </a:rPr>
              <a:t>Concept of normalization is created</a:t>
            </a:r>
            <a:endParaRPr lang="en-US" sz="1200" dirty="0">
              <a:solidFill>
                <a:schemeClr val="tx1">
                  <a:lumMod val="65000"/>
                  <a:lumOff val="35000"/>
                </a:schemeClr>
              </a:solidFill>
              <a:sym typeface="Wingdings" panose="05000000000000000000" pitchFamily="2" charset="2"/>
            </a:endParaRPr>
          </a:p>
          <a:p>
            <a:pPr lvl="1"/>
            <a:endParaRPr lang="en-US" sz="700" dirty="0"/>
          </a:p>
          <a:p>
            <a:pPr marL="173038" indent="-173038">
              <a:buFont typeface="Arial" panose="020B0604020202020204" pitchFamily="34" charset="0"/>
              <a:buChar char="•"/>
            </a:pPr>
            <a:r>
              <a:rPr lang="en-US" sz="1400" dirty="0"/>
              <a:t>Relational DBs use joins to create a denormalized view</a:t>
            </a:r>
            <a:endParaRPr lang="en-US" sz="1400" u="sng" dirty="0"/>
          </a:p>
          <a:p>
            <a:pPr marL="630238" lvl="1" indent="-173038">
              <a:buFont typeface="Arial" panose="020B0604020202020204" pitchFamily="34" charset="0"/>
              <a:buChar char="•"/>
            </a:pPr>
            <a:r>
              <a:rPr lang="en-US" sz="1200" dirty="0">
                <a:solidFill>
                  <a:schemeClr val="tx1">
                    <a:lumMod val="65000"/>
                    <a:lumOff val="35000"/>
                  </a:schemeClr>
                </a:solidFill>
              </a:rPr>
              <a:t>Joins increase the CPU cost on your system  </a:t>
            </a:r>
          </a:p>
          <a:p>
            <a:pPr marL="630238" lvl="1" indent="-173038">
              <a:buFont typeface="Arial" panose="020B0604020202020204" pitchFamily="34" charset="0"/>
              <a:buChar char="•"/>
            </a:pPr>
            <a:r>
              <a:rPr lang="en-US" sz="1200" dirty="0">
                <a:solidFill>
                  <a:schemeClr val="tx1">
                    <a:lumMod val="65000"/>
                    <a:lumOff val="35000"/>
                  </a:schemeClr>
                </a:solidFill>
              </a:rPr>
              <a:t>Highest cost in data center today isn’t storage, but CPU</a:t>
            </a:r>
          </a:p>
          <a:p>
            <a:pPr marL="630238" lvl="1" indent="-173038">
              <a:buFont typeface="Arial" panose="020B0604020202020204" pitchFamily="34" charset="0"/>
              <a:buChar char="•"/>
            </a:pPr>
            <a:endParaRPr lang="en-US" sz="600" dirty="0">
              <a:solidFill>
                <a:schemeClr val="tx1">
                  <a:lumMod val="65000"/>
                  <a:lumOff val="35000"/>
                </a:schemeClr>
              </a:solidFill>
            </a:endParaRPr>
          </a:p>
          <a:p>
            <a:pPr marL="173038" indent="-173038">
              <a:buFont typeface="Arial" panose="020B0604020202020204" pitchFamily="34" charset="0"/>
              <a:buChar char="•"/>
            </a:pPr>
            <a:r>
              <a:rPr lang="en-US" sz="1400" dirty="0"/>
              <a:t>NoSQL is faster or more scalable…why?</a:t>
            </a:r>
            <a:endParaRPr lang="en-US" sz="1400" u="sng" dirty="0"/>
          </a:p>
          <a:p>
            <a:pPr marL="630238" lvl="1" indent="-173038">
              <a:buFont typeface="Arial" panose="020B0604020202020204" pitchFamily="34" charset="0"/>
              <a:buChar char="•"/>
            </a:pPr>
            <a:r>
              <a:rPr lang="en-US" sz="1200" dirty="0">
                <a:solidFill>
                  <a:schemeClr val="tx1">
                    <a:lumMod val="65000"/>
                    <a:lumOff val="35000"/>
                  </a:schemeClr>
                </a:solidFill>
              </a:rPr>
              <a:t>Scales horizontally which Relational wasn’t concerned about before big data came along</a:t>
            </a:r>
          </a:p>
          <a:p>
            <a:pPr marL="630238" lvl="1" indent="-173038">
              <a:buFont typeface="Arial" panose="020B0604020202020204" pitchFamily="34" charset="0"/>
              <a:buChar char="•"/>
            </a:pPr>
            <a:r>
              <a:rPr lang="en-US" sz="1200" dirty="0">
                <a:solidFill>
                  <a:schemeClr val="tx1">
                    <a:lumMod val="65000"/>
                    <a:lumOff val="35000"/>
                  </a:schemeClr>
                </a:solidFill>
              </a:rPr>
              <a:t>Stores in a denormalized manner, no joins (better on CPU)</a:t>
            </a:r>
          </a:p>
          <a:p>
            <a:pPr marL="342900" indent="-342900">
              <a:buFont typeface="Arial" panose="020B0604020202020204" pitchFamily="34" charset="0"/>
              <a:buChar char="•"/>
            </a:pPr>
            <a:endParaRPr lang="en-US" sz="1400" dirty="0"/>
          </a:p>
          <a:p>
            <a:endParaRPr lang="en-US" sz="1400" dirty="0"/>
          </a:p>
        </p:txBody>
      </p:sp>
      <p:pic>
        <p:nvPicPr>
          <p:cNvPr id="1026" name="Picture 2" descr="IBM 350 Disk File">
            <a:extLst>
              <a:ext uri="{FF2B5EF4-FFF2-40B4-BE49-F238E27FC236}">
                <a16:creationId xmlns:a16="http://schemas.microsoft.com/office/drawing/2014/main" id="{E20D3B10-F13E-5801-F9F0-1CE9AD928F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102977"/>
            <a:ext cx="2920817" cy="38800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468322-72C6-6932-A91E-845CB9FF469F}"/>
              </a:ext>
            </a:extLst>
          </p:cNvPr>
          <p:cNvSpPr txBox="1"/>
          <p:nvPr/>
        </p:nvSpPr>
        <p:spPr>
          <a:xfrm>
            <a:off x="5715000" y="4983029"/>
            <a:ext cx="3859408" cy="184666"/>
          </a:xfrm>
          <a:prstGeom prst="rect">
            <a:avLst/>
          </a:prstGeom>
          <a:noFill/>
        </p:spPr>
        <p:txBody>
          <a:bodyPr wrap="square">
            <a:spAutoFit/>
          </a:bodyPr>
          <a:lstStyle/>
          <a:p>
            <a:r>
              <a:rPr lang="en-US" sz="600" dirty="0"/>
              <a:t>https://www.pingdom.com/blog/amazing-facts-and-figures-about-the-evolution-of-hard-disk-drives/</a:t>
            </a:r>
          </a:p>
        </p:txBody>
      </p:sp>
    </p:spTree>
    <p:extLst>
      <p:ext uri="{BB962C8B-B14F-4D97-AF65-F5344CB8AC3E}">
        <p14:creationId xmlns:p14="http://schemas.microsoft.com/office/powerpoint/2010/main" val="218582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fade">
                                      <p:cBhvr>
                                        <p:cTn id="42" dur="500"/>
                                        <p:tgtEl>
                                          <p:spTgt spid="6">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fade">
                                      <p:cBhvr>
                                        <p:cTn id="45" dur="500"/>
                                        <p:tgtEl>
                                          <p:spTgt spid="6">
                                            <p:txEl>
                                              <p:pRg st="13" end="1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6">
                                            <p:txEl>
                                              <p:pRg st="14" end="14"/>
                                            </p:txEl>
                                          </p:spTgt>
                                        </p:tgtEl>
                                        <p:attrNameLst>
                                          <p:attrName>style.visibility</p:attrName>
                                        </p:attrNameLst>
                                      </p:cBhvr>
                                      <p:to>
                                        <p:strVal val="visible"/>
                                      </p:to>
                                    </p:set>
                                    <p:animEffect transition="in" filter="fade">
                                      <p:cBhvr>
                                        <p:cTn id="48" dur="500"/>
                                        <p:tgtEl>
                                          <p:spTgt spid="6">
                                            <p:txEl>
                                              <p:pRg st="14" end="1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xEl>
                                              <p:pRg st="16" end="16"/>
                                            </p:txEl>
                                          </p:spTgt>
                                        </p:tgtEl>
                                        <p:attrNameLst>
                                          <p:attrName>style.visibility</p:attrName>
                                        </p:attrNameLst>
                                      </p:cBhvr>
                                      <p:to>
                                        <p:strVal val="visible"/>
                                      </p:to>
                                    </p:set>
                                    <p:animEffect transition="in" filter="fade">
                                      <p:cBhvr>
                                        <p:cTn id="53" dur="500"/>
                                        <p:tgtEl>
                                          <p:spTgt spid="6">
                                            <p:txEl>
                                              <p:pRg st="16" end="16"/>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6">
                                            <p:txEl>
                                              <p:pRg st="17" end="17"/>
                                            </p:txEl>
                                          </p:spTgt>
                                        </p:tgtEl>
                                        <p:attrNameLst>
                                          <p:attrName>style.visibility</p:attrName>
                                        </p:attrNameLst>
                                      </p:cBhvr>
                                      <p:to>
                                        <p:strVal val="visible"/>
                                      </p:to>
                                    </p:set>
                                    <p:animEffect transition="in" filter="fade">
                                      <p:cBhvr>
                                        <p:cTn id="56" dur="500"/>
                                        <p:tgtEl>
                                          <p:spTgt spid="6">
                                            <p:txEl>
                                              <p:pRg st="17" end="17"/>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6">
                                            <p:txEl>
                                              <p:pRg st="18" end="18"/>
                                            </p:txEl>
                                          </p:spTgt>
                                        </p:tgtEl>
                                        <p:attrNameLst>
                                          <p:attrName>style.visibility</p:attrName>
                                        </p:attrNameLst>
                                      </p:cBhvr>
                                      <p:to>
                                        <p:strVal val="visible"/>
                                      </p:to>
                                    </p:set>
                                    <p:animEffect transition="in" filter="fade">
                                      <p:cBhvr>
                                        <p:cTn id="59" dur="500"/>
                                        <p:tgtEl>
                                          <p:spTgt spid="6">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EE3202-3337-F3F5-2F63-5A210DC4D2DF}"/>
              </a:ext>
            </a:extLst>
          </p:cNvPr>
          <p:cNvSpPr txBox="1"/>
          <p:nvPr/>
        </p:nvSpPr>
        <p:spPr>
          <a:xfrm>
            <a:off x="0" y="438150"/>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Normalized 			        vs 		      Denormalized</a:t>
            </a:r>
          </a:p>
        </p:txBody>
      </p:sp>
      <p:pic>
        <p:nvPicPr>
          <p:cNvPr id="9" name="Picture 8">
            <a:extLst>
              <a:ext uri="{FF2B5EF4-FFF2-40B4-BE49-F238E27FC236}">
                <a16:creationId xmlns:a16="http://schemas.microsoft.com/office/drawing/2014/main" id="{2DC779BA-77CE-19FA-950C-73C31BEDEDD0}"/>
              </a:ext>
            </a:extLst>
          </p:cNvPr>
          <p:cNvPicPr>
            <a:picLocks noChangeAspect="1"/>
          </p:cNvPicPr>
          <p:nvPr/>
        </p:nvPicPr>
        <p:blipFill>
          <a:blip r:embed="rId2"/>
          <a:stretch>
            <a:fillRect/>
          </a:stretch>
        </p:blipFill>
        <p:spPr>
          <a:xfrm>
            <a:off x="2495182" y="4487881"/>
            <a:ext cx="1752600" cy="559546"/>
          </a:xfrm>
          <a:prstGeom prst="rect">
            <a:avLst/>
          </a:prstGeom>
          <a:ln w="9525">
            <a:solidFill>
              <a:schemeClr val="tx1"/>
            </a:solidFill>
          </a:ln>
        </p:spPr>
      </p:pic>
      <p:cxnSp>
        <p:nvCxnSpPr>
          <p:cNvPr id="11" name="Straight Connector 10">
            <a:extLst>
              <a:ext uri="{FF2B5EF4-FFF2-40B4-BE49-F238E27FC236}">
                <a16:creationId xmlns:a16="http://schemas.microsoft.com/office/drawing/2014/main" id="{23A76CCA-A83C-B065-087A-A6C692498CB0}"/>
              </a:ext>
            </a:extLst>
          </p:cNvPr>
          <p:cNvCxnSpPr/>
          <p:nvPr/>
        </p:nvCxnSpPr>
        <p:spPr>
          <a:xfrm>
            <a:off x="4582391" y="895350"/>
            <a:ext cx="0" cy="403860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B870BC7F-F522-1227-FD91-805DA0C551EB}"/>
              </a:ext>
            </a:extLst>
          </p:cNvPr>
          <p:cNvSpPr txBox="1"/>
          <p:nvPr/>
        </p:nvSpPr>
        <p:spPr>
          <a:xfrm>
            <a:off x="2407581" y="4253223"/>
            <a:ext cx="1927803" cy="246221"/>
          </a:xfrm>
          <a:prstGeom prst="rect">
            <a:avLst/>
          </a:prstGeom>
          <a:noFill/>
        </p:spPr>
        <p:txBody>
          <a:bodyPr wrap="square" rtlCol="0">
            <a:spAutoFit/>
          </a:bodyPr>
          <a:lstStyle/>
          <a:p>
            <a:r>
              <a:rPr lang="en-US" sz="1000" b="1" dirty="0" err="1">
                <a:solidFill>
                  <a:srgbClr val="00B050"/>
                </a:solidFill>
              </a:rPr>
              <a:t>General_Ledger_Accounts</a:t>
            </a:r>
            <a:endParaRPr lang="en-US" sz="1000" b="1" dirty="0">
              <a:solidFill>
                <a:srgbClr val="00B050"/>
              </a:solidFill>
            </a:endParaRPr>
          </a:p>
        </p:txBody>
      </p:sp>
      <p:pic>
        <p:nvPicPr>
          <p:cNvPr id="14" name="Picture 13">
            <a:extLst>
              <a:ext uri="{FF2B5EF4-FFF2-40B4-BE49-F238E27FC236}">
                <a16:creationId xmlns:a16="http://schemas.microsoft.com/office/drawing/2014/main" id="{0495D76C-0973-453C-2DB0-366539AB81C2}"/>
              </a:ext>
            </a:extLst>
          </p:cNvPr>
          <p:cNvPicPr>
            <a:picLocks noChangeAspect="1"/>
          </p:cNvPicPr>
          <p:nvPr/>
        </p:nvPicPr>
        <p:blipFill rotWithShape="1">
          <a:blip r:embed="rId3"/>
          <a:srcRect t="1853" r="1027"/>
          <a:stretch/>
        </p:blipFill>
        <p:spPr>
          <a:xfrm>
            <a:off x="2618686" y="1336244"/>
            <a:ext cx="1752599" cy="693255"/>
          </a:xfrm>
          <a:prstGeom prst="rect">
            <a:avLst/>
          </a:prstGeom>
          <a:ln w="9525">
            <a:solidFill>
              <a:schemeClr val="tx1"/>
            </a:solidFill>
          </a:ln>
        </p:spPr>
      </p:pic>
      <p:sp>
        <p:nvSpPr>
          <p:cNvPr id="15" name="TextBox 14">
            <a:extLst>
              <a:ext uri="{FF2B5EF4-FFF2-40B4-BE49-F238E27FC236}">
                <a16:creationId xmlns:a16="http://schemas.microsoft.com/office/drawing/2014/main" id="{292FF199-A0BF-5879-D6B8-2AA9F2EC7E78}"/>
              </a:ext>
            </a:extLst>
          </p:cNvPr>
          <p:cNvSpPr txBox="1"/>
          <p:nvPr/>
        </p:nvSpPr>
        <p:spPr>
          <a:xfrm>
            <a:off x="3876166" y="1101775"/>
            <a:ext cx="685444" cy="246221"/>
          </a:xfrm>
          <a:prstGeom prst="rect">
            <a:avLst/>
          </a:prstGeom>
          <a:noFill/>
        </p:spPr>
        <p:txBody>
          <a:bodyPr wrap="square" rtlCol="0">
            <a:spAutoFit/>
          </a:bodyPr>
          <a:lstStyle/>
          <a:p>
            <a:r>
              <a:rPr lang="en-US" sz="1000" b="1" dirty="0">
                <a:solidFill>
                  <a:srgbClr val="00B050"/>
                </a:solidFill>
              </a:rPr>
              <a:t>Terms</a:t>
            </a:r>
          </a:p>
        </p:txBody>
      </p:sp>
      <p:sp>
        <p:nvSpPr>
          <p:cNvPr id="19" name="TextBox 18">
            <a:extLst>
              <a:ext uri="{FF2B5EF4-FFF2-40B4-BE49-F238E27FC236}">
                <a16:creationId xmlns:a16="http://schemas.microsoft.com/office/drawing/2014/main" id="{BA654258-325B-C5D7-B532-D06F79E6D888}"/>
              </a:ext>
            </a:extLst>
          </p:cNvPr>
          <p:cNvSpPr txBox="1"/>
          <p:nvPr/>
        </p:nvSpPr>
        <p:spPr>
          <a:xfrm>
            <a:off x="42878" y="838260"/>
            <a:ext cx="1927803" cy="246221"/>
          </a:xfrm>
          <a:prstGeom prst="rect">
            <a:avLst/>
          </a:prstGeom>
          <a:noFill/>
        </p:spPr>
        <p:txBody>
          <a:bodyPr wrap="square" rtlCol="0">
            <a:spAutoFit/>
          </a:bodyPr>
          <a:lstStyle/>
          <a:p>
            <a:r>
              <a:rPr lang="en-US" sz="1000" b="1" dirty="0">
                <a:solidFill>
                  <a:srgbClr val="00B050"/>
                </a:solidFill>
              </a:rPr>
              <a:t>Vendors</a:t>
            </a:r>
          </a:p>
        </p:txBody>
      </p:sp>
      <p:pic>
        <p:nvPicPr>
          <p:cNvPr id="21" name="Picture 20">
            <a:extLst>
              <a:ext uri="{FF2B5EF4-FFF2-40B4-BE49-F238E27FC236}">
                <a16:creationId xmlns:a16="http://schemas.microsoft.com/office/drawing/2014/main" id="{561D2382-FBEE-B581-B225-46CE0A021336}"/>
              </a:ext>
            </a:extLst>
          </p:cNvPr>
          <p:cNvPicPr>
            <a:picLocks noChangeAspect="1"/>
          </p:cNvPicPr>
          <p:nvPr/>
        </p:nvPicPr>
        <p:blipFill rotWithShape="1">
          <a:blip r:embed="rId4"/>
          <a:srcRect r="24279"/>
          <a:stretch/>
        </p:blipFill>
        <p:spPr>
          <a:xfrm>
            <a:off x="117131" y="1059312"/>
            <a:ext cx="2057400" cy="529605"/>
          </a:xfrm>
          <a:prstGeom prst="rect">
            <a:avLst/>
          </a:prstGeom>
          <a:ln w="9525">
            <a:solidFill>
              <a:schemeClr val="tx1"/>
            </a:solidFill>
          </a:ln>
        </p:spPr>
      </p:pic>
      <p:pic>
        <p:nvPicPr>
          <p:cNvPr id="23" name="Picture 22">
            <a:extLst>
              <a:ext uri="{FF2B5EF4-FFF2-40B4-BE49-F238E27FC236}">
                <a16:creationId xmlns:a16="http://schemas.microsoft.com/office/drawing/2014/main" id="{4BA5B844-AA64-30CF-A4CB-A2EAB09C3FD2}"/>
              </a:ext>
            </a:extLst>
          </p:cNvPr>
          <p:cNvPicPr>
            <a:picLocks noChangeAspect="1"/>
          </p:cNvPicPr>
          <p:nvPr/>
        </p:nvPicPr>
        <p:blipFill rotWithShape="1">
          <a:blip r:embed="rId5"/>
          <a:srcRect t="3876" r="235"/>
          <a:stretch/>
        </p:blipFill>
        <p:spPr>
          <a:xfrm>
            <a:off x="139380" y="2312985"/>
            <a:ext cx="2209294" cy="650273"/>
          </a:xfrm>
          <a:prstGeom prst="rect">
            <a:avLst/>
          </a:prstGeom>
          <a:ln w="9525">
            <a:solidFill>
              <a:schemeClr val="tx1"/>
            </a:solidFill>
          </a:ln>
        </p:spPr>
      </p:pic>
      <p:sp>
        <p:nvSpPr>
          <p:cNvPr id="24" name="TextBox 23">
            <a:extLst>
              <a:ext uri="{FF2B5EF4-FFF2-40B4-BE49-F238E27FC236}">
                <a16:creationId xmlns:a16="http://schemas.microsoft.com/office/drawing/2014/main" id="{8C1F4BB7-8652-2668-3912-AC20CDFEB946}"/>
              </a:ext>
            </a:extLst>
          </p:cNvPr>
          <p:cNvSpPr txBox="1"/>
          <p:nvPr/>
        </p:nvSpPr>
        <p:spPr>
          <a:xfrm>
            <a:off x="51777" y="2066764"/>
            <a:ext cx="1927803" cy="246221"/>
          </a:xfrm>
          <a:prstGeom prst="rect">
            <a:avLst/>
          </a:prstGeom>
          <a:noFill/>
        </p:spPr>
        <p:txBody>
          <a:bodyPr wrap="square" rtlCol="0">
            <a:spAutoFit/>
          </a:bodyPr>
          <a:lstStyle/>
          <a:p>
            <a:r>
              <a:rPr lang="en-US" sz="1000" b="1" dirty="0">
                <a:solidFill>
                  <a:srgbClr val="00B050"/>
                </a:solidFill>
              </a:rPr>
              <a:t>Invoice</a:t>
            </a:r>
          </a:p>
        </p:txBody>
      </p:sp>
      <p:cxnSp>
        <p:nvCxnSpPr>
          <p:cNvPr id="26" name="Connector: Elbow 25">
            <a:extLst>
              <a:ext uri="{FF2B5EF4-FFF2-40B4-BE49-F238E27FC236}">
                <a16:creationId xmlns:a16="http://schemas.microsoft.com/office/drawing/2014/main" id="{A4240865-95BC-0E40-1919-E2DCC15C2F8E}"/>
              </a:ext>
            </a:extLst>
          </p:cNvPr>
          <p:cNvCxnSpPr>
            <a:cxnSpLocks/>
          </p:cNvCxnSpPr>
          <p:nvPr/>
        </p:nvCxnSpPr>
        <p:spPr>
          <a:xfrm rot="16200000" flipH="1">
            <a:off x="209466" y="1760450"/>
            <a:ext cx="724071" cy="381002"/>
          </a:xfrm>
          <a:prstGeom prst="bentConnector3">
            <a:avLst/>
          </a:prstGeom>
          <a:ln>
            <a:headEnd type="diamond" w="med" len="med"/>
            <a:tailEnd type="diamond" w="med" len="med"/>
          </a:ln>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4914AED6-4D67-F28D-7856-E33AA357C578}"/>
              </a:ext>
            </a:extLst>
          </p:cNvPr>
          <p:cNvCxnSpPr>
            <a:cxnSpLocks/>
          </p:cNvCxnSpPr>
          <p:nvPr/>
        </p:nvCxnSpPr>
        <p:spPr>
          <a:xfrm flipV="1">
            <a:off x="2359182" y="2029499"/>
            <a:ext cx="484827" cy="301773"/>
          </a:xfrm>
          <a:prstGeom prst="bentConnector3">
            <a:avLst>
              <a:gd name="adj1" fmla="val 99560"/>
            </a:avLst>
          </a:prstGeom>
          <a:ln>
            <a:headEnd type="diamond" w="med" len="med"/>
            <a:tailEnd type="diamond" w="med" len="med"/>
          </a:ln>
        </p:spPr>
        <p:style>
          <a:lnRef idx="2">
            <a:schemeClr val="accent1"/>
          </a:lnRef>
          <a:fillRef idx="0">
            <a:schemeClr val="accent1"/>
          </a:fillRef>
          <a:effectRef idx="1">
            <a:schemeClr val="accent1"/>
          </a:effectRef>
          <a:fontRef idx="minor">
            <a:schemeClr val="tx1"/>
          </a:fontRef>
        </p:style>
      </p:cxnSp>
      <p:pic>
        <p:nvPicPr>
          <p:cNvPr id="42" name="Picture 41">
            <a:extLst>
              <a:ext uri="{FF2B5EF4-FFF2-40B4-BE49-F238E27FC236}">
                <a16:creationId xmlns:a16="http://schemas.microsoft.com/office/drawing/2014/main" id="{85159186-149E-7675-C2DB-C2A1151A415B}"/>
              </a:ext>
            </a:extLst>
          </p:cNvPr>
          <p:cNvPicPr>
            <a:picLocks noChangeAspect="1"/>
          </p:cNvPicPr>
          <p:nvPr/>
        </p:nvPicPr>
        <p:blipFill>
          <a:blip r:embed="rId6"/>
          <a:stretch>
            <a:fillRect/>
          </a:stretch>
        </p:blipFill>
        <p:spPr>
          <a:xfrm>
            <a:off x="139380" y="3295268"/>
            <a:ext cx="2858761" cy="465502"/>
          </a:xfrm>
          <a:prstGeom prst="rect">
            <a:avLst/>
          </a:prstGeom>
          <a:ln w="9525">
            <a:solidFill>
              <a:schemeClr val="tx1"/>
            </a:solidFill>
          </a:ln>
        </p:spPr>
      </p:pic>
      <p:cxnSp>
        <p:nvCxnSpPr>
          <p:cNvPr id="43" name="Connector: Elbow 42">
            <a:extLst>
              <a:ext uri="{FF2B5EF4-FFF2-40B4-BE49-F238E27FC236}">
                <a16:creationId xmlns:a16="http://schemas.microsoft.com/office/drawing/2014/main" id="{AD03B4CC-5C50-F9C4-99CA-E9076B991C15}"/>
              </a:ext>
            </a:extLst>
          </p:cNvPr>
          <p:cNvCxnSpPr>
            <a:cxnSpLocks/>
          </p:cNvCxnSpPr>
          <p:nvPr/>
        </p:nvCxnSpPr>
        <p:spPr>
          <a:xfrm rot="5400000" flipH="1" flipV="1">
            <a:off x="24495" y="3091163"/>
            <a:ext cx="332010" cy="76200"/>
          </a:xfrm>
          <a:prstGeom prst="bentConnector3">
            <a:avLst>
              <a:gd name="adj1" fmla="val 50000"/>
            </a:avLst>
          </a:prstGeom>
          <a:ln>
            <a:headEnd type="diamond" w="med" len="med"/>
            <a:tailEnd type="diamond" w="med" len="med"/>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9E97E81-F76C-6A86-6477-E2A61387B894}"/>
              </a:ext>
            </a:extLst>
          </p:cNvPr>
          <p:cNvSpPr txBox="1"/>
          <p:nvPr/>
        </p:nvSpPr>
        <p:spPr>
          <a:xfrm>
            <a:off x="1706471" y="3074805"/>
            <a:ext cx="1402220" cy="246221"/>
          </a:xfrm>
          <a:prstGeom prst="rect">
            <a:avLst/>
          </a:prstGeom>
          <a:noFill/>
        </p:spPr>
        <p:txBody>
          <a:bodyPr wrap="square" rtlCol="0">
            <a:spAutoFit/>
          </a:bodyPr>
          <a:lstStyle/>
          <a:p>
            <a:r>
              <a:rPr lang="en-US" sz="1000" b="1" dirty="0" err="1">
                <a:solidFill>
                  <a:srgbClr val="00B050"/>
                </a:solidFill>
              </a:rPr>
              <a:t>Invoice_Line_Items</a:t>
            </a:r>
            <a:endParaRPr lang="en-US" sz="1000" b="1" dirty="0">
              <a:solidFill>
                <a:srgbClr val="00B050"/>
              </a:solidFill>
            </a:endParaRPr>
          </a:p>
        </p:txBody>
      </p:sp>
      <p:cxnSp>
        <p:nvCxnSpPr>
          <p:cNvPr id="49" name="Connector: Elbow 48">
            <a:extLst>
              <a:ext uri="{FF2B5EF4-FFF2-40B4-BE49-F238E27FC236}">
                <a16:creationId xmlns:a16="http://schemas.microsoft.com/office/drawing/2014/main" id="{0F8AC2B7-12AD-1E49-79B4-595A8CFA8BA0}"/>
              </a:ext>
            </a:extLst>
          </p:cNvPr>
          <p:cNvCxnSpPr>
            <a:cxnSpLocks/>
          </p:cNvCxnSpPr>
          <p:nvPr/>
        </p:nvCxnSpPr>
        <p:spPr>
          <a:xfrm rot="10800000">
            <a:off x="1371600" y="3760770"/>
            <a:ext cx="1123582" cy="792180"/>
          </a:xfrm>
          <a:prstGeom prst="bentConnector3">
            <a:avLst>
              <a:gd name="adj1" fmla="val 99899"/>
            </a:avLst>
          </a:prstGeom>
          <a:ln>
            <a:headEnd type="diamond" w="med" len="med"/>
            <a:tailEnd type="diamond" w="med" len="med"/>
          </a:ln>
        </p:spPr>
        <p:style>
          <a:lnRef idx="2">
            <a:schemeClr val="accent1"/>
          </a:lnRef>
          <a:fillRef idx="0">
            <a:schemeClr val="accent1"/>
          </a:fillRef>
          <a:effectRef idx="1">
            <a:schemeClr val="accent1"/>
          </a:effectRef>
          <a:fontRef idx="minor">
            <a:schemeClr val="tx1"/>
          </a:fontRef>
        </p:style>
      </p:cxnSp>
      <p:pic>
        <p:nvPicPr>
          <p:cNvPr id="56" name="Picture 55">
            <a:extLst>
              <a:ext uri="{FF2B5EF4-FFF2-40B4-BE49-F238E27FC236}">
                <a16:creationId xmlns:a16="http://schemas.microsoft.com/office/drawing/2014/main" id="{EF334E51-88C2-8822-24A6-04EC74B3C027}"/>
              </a:ext>
            </a:extLst>
          </p:cNvPr>
          <p:cNvPicPr>
            <a:picLocks noChangeAspect="1"/>
          </p:cNvPicPr>
          <p:nvPr/>
        </p:nvPicPr>
        <p:blipFill>
          <a:blip r:embed="rId7"/>
          <a:stretch>
            <a:fillRect/>
          </a:stretch>
        </p:blipFill>
        <p:spPr>
          <a:xfrm>
            <a:off x="4710150" y="1178836"/>
            <a:ext cx="4226033" cy="2916458"/>
          </a:xfrm>
          <a:prstGeom prst="rect">
            <a:avLst/>
          </a:prstGeom>
        </p:spPr>
      </p:pic>
      <p:sp>
        <p:nvSpPr>
          <p:cNvPr id="57" name="TextBox 56">
            <a:extLst>
              <a:ext uri="{FF2B5EF4-FFF2-40B4-BE49-F238E27FC236}">
                <a16:creationId xmlns:a16="http://schemas.microsoft.com/office/drawing/2014/main" id="{378962CF-9BB2-F7C3-8F9D-2BC821FF43C3}"/>
              </a:ext>
            </a:extLst>
          </p:cNvPr>
          <p:cNvSpPr txBox="1"/>
          <p:nvPr/>
        </p:nvSpPr>
        <p:spPr>
          <a:xfrm>
            <a:off x="4649381" y="937482"/>
            <a:ext cx="4286801" cy="246221"/>
          </a:xfrm>
          <a:prstGeom prst="rect">
            <a:avLst/>
          </a:prstGeom>
          <a:noFill/>
        </p:spPr>
        <p:txBody>
          <a:bodyPr wrap="square" rtlCol="0">
            <a:spAutoFit/>
          </a:bodyPr>
          <a:lstStyle/>
          <a:p>
            <a:r>
              <a:rPr lang="en-US" sz="1000" b="1" dirty="0" err="1">
                <a:solidFill>
                  <a:srgbClr val="00B050"/>
                </a:solidFill>
              </a:rPr>
              <a:t>Accounts_Payable</a:t>
            </a:r>
            <a:r>
              <a:rPr lang="en-US" sz="1000" b="1" dirty="0">
                <a:solidFill>
                  <a:srgbClr val="00B050"/>
                </a:solidFill>
              </a:rPr>
              <a:t> </a:t>
            </a:r>
            <a:r>
              <a:rPr lang="en-US" sz="1000" dirty="0">
                <a:solidFill>
                  <a:srgbClr val="00B050"/>
                </a:solidFill>
              </a:rPr>
              <a:t>(Vendors, Invoices, Terms, </a:t>
            </a:r>
            <a:r>
              <a:rPr lang="en-US" sz="1000" dirty="0" err="1">
                <a:solidFill>
                  <a:srgbClr val="00B050"/>
                </a:solidFill>
              </a:rPr>
              <a:t>Ledger_Accounts</a:t>
            </a:r>
            <a:r>
              <a:rPr lang="en-US" sz="1000" dirty="0">
                <a:solidFill>
                  <a:srgbClr val="00B050"/>
                </a:solidFill>
              </a:rPr>
              <a:t>)</a:t>
            </a:r>
          </a:p>
        </p:txBody>
      </p:sp>
      <p:sp>
        <p:nvSpPr>
          <p:cNvPr id="58" name="Rectangle: Rounded Corners 57">
            <a:extLst>
              <a:ext uri="{FF2B5EF4-FFF2-40B4-BE49-F238E27FC236}">
                <a16:creationId xmlns:a16="http://schemas.microsoft.com/office/drawing/2014/main" id="{A88EB5D0-3433-BF21-C044-3414D26CD264}"/>
              </a:ext>
            </a:extLst>
          </p:cNvPr>
          <p:cNvSpPr/>
          <p:nvPr/>
        </p:nvSpPr>
        <p:spPr>
          <a:xfrm>
            <a:off x="4710150" y="1276350"/>
            <a:ext cx="852449" cy="312565"/>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E28933E-9C43-B531-C2AC-36364E0D6517}"/>
              </a:ext>
            </a:extLst>
          </p:cNvPr>
          <p:cNvSpPr/>
          <p:nvPr/>
        </p:nvSpPr>
        <p:spPr>
          <a:xfrm>
            <a:off x="5552729" y="2509517"/>
            <a:ext cx="314671" cy="433719"/>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80A37A07-096F-D2D1-E59F-C6754BACD22A}"/>
              </a:ext>
            </a:extLst>
          </p:cNvPr>
          <p:cNvSpPr/>
          <p:nvPr/>
        </p:nvSpPr>
        <p:spPr>
          <a:xfrm>
            <a:off x="7194101" y="3604487"/>
            <a:ext cx="157831" cy="360177"/>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32244801-CB59-929D-F5A7-F0CFF5EC3C7C}"/>
              </a:ext>
            </a:extLst>
          </p:cNvPr>
          <p:cNvSpPr/>
          <p:nvPr/>
        </p:nvSpPr>
        <p:spPr>
          <a:xfrm>
            <a:off x="7951496" y="3094491"/>
            <a:ext cx="506704" cy="246222"/>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36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animBg="1"/>
      <p:bldP spid="60"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CB12C06-E528-7F49-B19A-90D4BC857320}"/>
              </a:ext>
            </a:extLst>
          </p:cNvPr>
          <p:cNvGrpSpPr/>
          <p:nvPr/>
        </p:nvGrpSpPr>
        <p:grpSpPr>
          <a:xfrm>
            <a:off x="3581400" y="1246469"/>
            <a:ext cx="1410128" cy="3655131"/>
            <a:chOff x="215762" y="1478508"/>
            <a:chExt cx="1880170" cy="4873508"/>
          </a:xfrm>
        </p:grpSpPr>
        <p:sp>
          <p:nvSpPr>
            <p:cNvPr id="11" name="Rounded Rectangle 10">
              <a:extLst>
                <a:ext uri="{FF2B5EF4-FFF2-40B4-BE49-F238E27FC236}">
                  <a16:creationId xmlns:a16="http://schemas.microsoft.com/office/drawing/2014/main" id="{F616FE7F-695D-B940-81F4-465352E5579B}"/>
                </a:ext>
              </a:extLst>
            </p:cNvPr>
            <p:cNvSpPr/>
            <p:nvPr/>
          </p:nvSpPr>
          <p:spPr>
            <a:xfrm>
              <a:off x="215762" y="1478508"/>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Simple &amp; Powerful Model</a:t>
              </a:r>
            </a:p>
          </p:txBody>
        </p:sp>
        <p:sp>
          <p:nvSpPr>
            <p:cNvPr id="12" name="Rounded Rectangle 11">
              <a:extLst>
                <a:ext uri="{FF2B5EF4-FFF2-40B4-BE49-F238E27FC236}">
                  <a16:creationId xmlns:a16="http://schemas.microsoft.com/office/drawing/2014/main" id="{18CE5265-9A13-3545-A7A2-D8BCF810998F}"/>
                </a:ext>
              </a:extLst>
            </p:cNvPr>
            <p:cNvSpPr/>
            <p:nvPr/>
          </p:nvSpPr>
          <p:spPr>
            <a:xfrm>
              <a:off x="215762" y="2781087"/>
              <a:ext cx="1880170" cy="965771"/>
            </a:xfrm>
            <a:prstGeom prst="roundRect">
              <a:avLst/>
            </a:prstGeom>
            <a:solidFill>
              <a:srgbClr val="4F81BD"/>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Standardization</a:t>
              </a:r>
            </a:p>
          </p:txBody>
        </p:sp>
        <p:sp>
          <p:nvSpPr>
            <p:cNvPr id="13" name="Rounded Rectangle 12">
              <a:extLst>
                <a:ext uri="{FF2B5EF4-FFF2-40B4-BE49-F238E27FC236}">
                  <a16:creationId xmlns:a16="http://schemas.microsoft.com/office/drawing/2014/main" id="{832F9660-77BB-3649-959A-4D95BE51E5DC}"/>
                </a:ext>
              </a:extLst>
            </p:cNvPr>
            <p:cNvSpPr/>
            <p:nvPr/>
          </p:nvSpPr>
          <p:spPr>
            <a:xfrm>
              <a:off x="215762" y="4083666"/>
              <a:ext cx="1880170" cy="965771"/>
            </a:xfrm>
            <a:prstGeom prst="roundRect">
              <a:avLst/>
            </a:prstGeom>
            <a:solidFill>
              <a:srgbClr val="4F81BD"/>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High Performance &amp; Secure</a:t>
              </a:r>
            </a:p>
          </p:txBody>
        </p:sp>
        <p:sp>
          <p:nvSpPr>
            <p:cNvPr id="14" name="Rounded Rectangle 13">
              <a:extLst>
                <a:ext uri="{FF2B5EF4-FFF2-40B4-BE49-F238E27FC236}">
                  <a16:creationId xmlns:a16="http://schemas.microsoft.com/office/drawing/2014/main" id="{BA12A5DD-BAB4-864F-800F-CE77A46F9DCF}"/>
                </a:ext>
              </a:extLst>
            </p:cNvPr>
            <p:cNvSpPr/>
            <p:nvPr/>
          </p:nvSpPr>
          <p:spPr>
            <a:xfrm>
              <a:off x="215762" y="5386245"/>
              <a:ext cx="1880170" cy="965771"/>
            </a:xfrm>
            <a:prstGeom prst="roundRect">
              <a:avLst/>
            </a:prstGeom>
            <a:solidFill>
              <a:srgbClr val="4F81BD"/>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Innovation</a:t>
              </a:r>
            </a:p>
          </p:txBody>
        </p:sp>
      </p:grpSp>
      <p:sp>
        <p:nvSpPr>
          <p:cNvPr id="16" name="TextBox 15"/>
          <p:cNvSpPr txBox="1"/>
          <p:nvPr/>
        </p:nvSpPr>
        <p:spPr>
          <a:xfrm>
            <a:off x="0" y="438150"/>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Relational Databases are an incredible commercial success</a:t>
            </a:r>
          </a:p>
        </p:txBody>
      </p:sp>
    </p:spTree>
    <p:extLst>
      <p:ext uri="{BB962C8B-B14F-4D97-AF65-F5344CB8AC3E}">
        <p14:creationId xmlns:p14="http://schemas.microsoft.com/office/powerpoint/2010/main" val="9357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469 0.00833 L -0.38177 0.01451 " pathEditMode="relative" rAng="0" ptsTypes="AA">
                                      <p:cBhvr>
                                        <p:cTn id="6" dur="2000" fill="hold"/>
                                        <p:tgtEl>
                                          <p:spTgt spid="10"/>
                                        </p:tgtEl>
                                        <p:attrNameLst>
                                          <p:attrName>ppt_x</p:attrName>
                                          <p:attrName>ppt_y</p:attrName>
                                        </p:attrNameLst>
                                      </p:cBhvr>
                                      <p:rCtr x="-18854" y="3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1664704" y="1163441"/>
            <a:ext cx="7464056" cy="1246495"/>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b="1" dirty="0">
                <a:latin typeface="Arial" panose="020B0604020202020204" pitchFamily="34" charset="0"/>
                <a:cs typeface="Arial" panose="020B0604020202020204" pitchFamily="34" charset="0"/>
              </a:rPr>
              <a:t>Intuitive and elegant entity-relationship model</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Ability to represent complex, real-world business scenarios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Ability to </a:t>
            </a:r>
            <a:r>
              <a:rPr lang="en-US" sz="1500" b="1" dirty="0">
                <a:latin typeface="Arial" panose="020B0604020202020204" pitchFamily="34" charset="0"/>
                <a:cs typeface="Arial" panose="020B0604020202020204" pitchFamily="34" charset="0"/>
              </a:rPr>
              <a:t>generalize</a:t>
            </a:r>
            <a:r>
              <a:rPr lang="en-US" sz="1500" dirty="0">
                <a:latin typeface="Arial" panose="020B0604020202020204" pitchFamily="34" charset="0"/>
                <a:cs typeface="Arial" panose="020B0604020202020204" pitchFamily="34" charset="0"/>
              </a:rPr>
              <a:t> into software products and </a:t>
            </a:r>
            <a:r>
              <a:rPr lang="en-US" sz="1500" b="1" dirty="0">
                <a:latin typeface="Arial" panose="020B0604020202020204" pitchFamily="34" charset="0"/>
                <a:cs typeface="Arial" panose="020B0604020202020204" pitchFamily="34" charset="0"/>
              </a:rPr>
              <a:t>customize</a:t>
            </a:r>
            <a:r>
              <a:rPr lang="en-US" sz="1500" dirty="0">
                <a:latin typeface="Arial" panose="020B0604020202020204" pitchFamily="34" charset="0"/>
                <a:cs typeface="Arial" panose="020B0604020202020204" pitchFamily="34" charset="0"/>
              </a:rPr>
              <a:t> for specific industries and businesses</a:t>
            </a:r>
          </a:p>
        </p:txBody>
      </p:sp>
      <p:grpSp>
        <p:nvGrpSpPr>
          <p:cNvPr id="10" name="Group 9">
            <a:extLst>
              <a:ext uri="{FF2B5EF4-FFF2-40B4-BE49-F238E27FC236}">
                <a16:creationId xmlns:a16="http://schemas.microsoft.com/office/drawing/2014/main" id="{2CB12C06-E528-7F49-B19A-90D4BC857320}"/>
              </a:ext>
            </a:extLst>
          </p:cNvPr>
          <p:cNvGrpSpPr/>
          <p:nvPr/>
        </p:nvGrpSpPr>
        <p:grpSpPr>
          <a:xfrm>
            <a:off x="76200" y="1291520"/>
            <a:ext cx="1410128" cy="3655131"/>
            <a:chOff x="215762" y="1478508"/>
            <a:chExt cx="1880170" cy="4873508"/>
          </a:xfrm>
        </p:grpSpPr>
        <p:sp>
          <p:nvSpPr>
            <p:cNvPr id="11" name="Rounded Rectangle 10">
              <a:extLst>
                <a:ext uri="{FF2B5EF4-FFF2-40B4-BE49-F238E27FC236}">
                  <a16:creationId xmlns:a16="http://schemas.microsoft.com/office/drawing/2014/main" id="{F616FE7F-695D-B940-81F4-465352E5579B}"/>
                </a:ext>
              </a:extLst>
            </p:cNvPr>
            <p:cNvSpPr/>
            <p:nvPr/>
          </p:nvSpPr>
          <p:spPr>
            <a:xfrm>
              <a:off x="215762" y="1478508"/>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Simple &amp; Powerful Model</a:t>
              </a:r>
            </a:p>
          </p:txBody>
        </p:sp>
        <p:sp>
          <p:nvSpPr>
            <p:cNvPr id="12" name="Rounded Rectangle 11">
              <a:extLst>
                <a:ext uri="{FF2B5EF4-FFF2-40B4-BE49-F238E27FC236}">
                  <a16:creationId xmlns:a16="http://schemas.microsoft.com/office/drawing/2014/main" id="{18CE5265-9A13-3545-A7A2-D8BCF810998F}"/>
                </a:ext>
              </a:extLst>
            </p:cNvPr>
            <p:cNvSpPr/>
            <p:nvPr/>
          </p:nvSpPr>
          <p:spPr>
            <a:xfrm>
              <a:off x="215762" y="2781087"/>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Standardization</a:t>
              </a:r>
            </a:p>
          </p:txBody>
        </p:sp>
        <p:sp>
          <p:nvSpPr>
            <p:cNvPr id="13" name="Rounded Rectangle 12">
              <a:extLst>
                <a:ext uri="{FF2B5EF4-FFF2-40B4-BE49-F238E27FC236}">
                  <a16:creationId xmlns:a16="http://schemas.microsoft.com/office/drawing/2014/main" id="{832F9660-77BB-3649-959A-4D95BE51E5DC}"/>
                </a:ext>
              </a:extLst>
            </p:cNvPr>
            <p:cNvSpPr/>
            <p:nvPr/>
          </p:nvSpPr>
          <p:spPr>
            <a:xfrm>
              <a:off x="215762" y="4083666"/>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High Performance &amp; Secure</a:t>
              </a:r>
            </a:p>
          </p:txBody>
        </p:sp>
        <p:sp>
          <p:nvSpPr>
            <p:cNvPr id="14" name="Rounded Rectangle 13">
              <a:extLst>
                <a:ext uri="{FF2B5EF4-FFF2-40B4-BE49-F238E27FC236}">
                  <a16:creationId xmlns:a16="http://schemas.microsoft.com/office/drawing/2014/main" id="{BA12A5DD-BAB4-864F-800F-CE77A46F9DCF}"/>
                </a:ext>
              </a:extLst>
            </p:cNvPr>
            <p:cNvSpPr/>
            <p:nvPr/>
          </p:nvSpPr>
          <p:spPr>
            <a:xfrm>
              <a:off x="215762" y="5386245"/>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Innovation</a:t>
              </a:r>
            </a:p>
          </p:txBody>
        </p:sp>
      </p:grpSp>
      <p:sp>
        <p:nvSpPr>
          <p:cNvPr id="16" name="TextBox 15"/>
          <p:cNvSpPr txBox="1"/>
          <p:nvPr/>
        </p:nvSpPr>
        <p:spPr>
          <a:xfrm>
            <a:off x="0" y="438150"/>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Relational Databases are an incredible commercial success</a:t>
            </a:r>
          </a:p>
        </p:txBody>
      </p:sp>
    </p:spTree>
    <p:extLst>
      <p:ext uri="{BB962C8B-B14F-4D97-AF65-F5344CB8AC3E}">
        <p14:creationId xmlns:p14="http://schemas.microsoft.com/office/powerpoint/2010/main" val="977388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1600200" y="1761368"/>
            <a:ext cx="7464056" cy="1708160"/>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SQL is for the most part standard and portable</a:t>
            </a:r>
          </a:p>
          <a:p>
            <a:pPr marL="342900" indent="-342900">
              <a:spcAft>
                <a:spcPts val="900"/>
              </a:spcAft>
              <a:buClr>
                <a:srgbClr val="C00000"/>
              </a:buClr>
              <a:buSzPct val="11000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342900" indent="-342900">
              <a:spcAft>
                <a:spcPts val="900"/>
              </a:spcAft>
              <a:buClr>
                <a:srgbClr val="C00000"/>
              </a:buClr>
              <a:buSzPct val="11000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342900" indent="-342900">
              <a:spcAft>
                <a:spcPts val="900"/>
              </a:spcAft>
              <a:buClr>
                <a:srgbClr val="C00000"/>
              </a:buClr>
              <a:buSzPct val="11000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342900" indent="-342900">
              <a:spcAft>
                <a:spcPts val="900"/>
              </a:spcAft>
              <a:buClr>
                <a:srgbClr val="C00000"/>
              </a:buClr>
              <a:buSzPct val="11000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p:txBody>
      </p:sp>
      <p:sp>
        <p:nvSpPr>
          <p:cNvPr id="10" name="TextBox 9"/>
          <p:cNvSpPr txBox="1"/>
          <p:nvPr/>
        </p:nvSpPr>
        <p:spPr>
          <a:xfrm>
            <a:off x="0" y="438150"/>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Relational Databases are an incredible commercial success</a:t>
            </a:r>
          </a:p>
        </p:txBody>
      </p:sp>
      <p:grpSp>
        <p:nvGrpSpPr>
          <p:cNvPr id="13" name="Group 12">
            <a:extLst>
              <a:ext uri="{FF2B5EF4-FFF2-40B4-BE49-F238E27FC236}">
                <a16:creationId xmlns:a16="http://schemas.microsoft.com/office/drawing/2014/main" id="{2CB12C06-E528-7F49-B19A-90D4BC857320}"/>
              </a:ext>
            </a:extLst>
          </p:cNvPr>
          <p:cNvGrpSpPr/>
          <p:nvPr/>
        </p:nvGrpSpPr>
        <p:grpSpPr>
          <a:xfrm>
            <a:off x="76200" y="1276350"/>
            <a:ext cx="1410128" cy="3655131"/>
            <a:chOff x="215762" y="1478508"/>
            <a:chExt cx="1880170" cy="4873508"/>
          </a:xfrm>
        </p:grpSpPr>
        <p:sp>
          <p:nvSpPr>
            <p:cNvPr id="14" name="Rounded Rectangle 13">
              <a:extLst>
                <a:ext uri="{FF2B5EF4-FFF2-40B4-BE49-F238E27FC236}">
                  <a16:creationId xmlns:a16="http://schemas.microsoft.com/office/drawing/2014/main" id="{F616FE7F-695D-B940-81F4-465352E5579B}"/>
                </a:ext>
              </a:extLst>
            </p:cNvPr>
            <p:cNvSpPr/>
            <p:nvPr/>
          </p:nvSpPr>
          <p:spPr>
            <a:xfrm>
              <a:off x="215762" y="1478508"/>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Simple &amp; Powerful Model</a:t>
              </a:r>
            </a:p>
          </p:txBody>
        </p:sp>
        <p:sp>
          <p:nvSpPr>
            <p:cNvPr id="16" name="Rounded Rectangle 15">
              <a:extLst>
                <a:ext uri="{FF2B5EF4-FFF2-40B4-BE49-F238E27FC236}">
                  <a16:creationId xmlns:a16="http://schemas.microsoft.com/office/drawing/2014/main" id="{18CE5265-9A13-3545-A7A2-D8BCF810998F}"/>
                </a:ext>
              </a:extLst>
            </p:cNvPr>
            <p:cNvSpPr/>
            <p:nvPr/>
          </p:nvSpPr>
          <p:spPr>
            <a:xfrm>
              <a:off x="215762" y="2781087"/>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Standardization</a:t>
              </a:r>
            </a:p>
          </p:txBody>
        </p:sp>
        <p:sp>
          <p:nvSpPr>
            <p:cNvPr id="17" name="Rounded Rectangle 16">
              <a:extLst>
                <a:ext uri="{FF2B5EF4-FFF2-40B4-BE49-F238E27FC236}">
                  <a16:creationId xmlns:a16="http://schemas.microsoft.com/office/drawing/2014/main" id="{832F9660-77BB-3649-959A-4D95BE51E5DC}"/>
                </a:ext>
              </a:extLst>
            </p:cNvPr>
            <p:cNvSpPr/>
            <p:nvPr/>
          </p:nvSpPr>
          <p:spPr>
            <a:xfrm>
              <a:off x="215762" y="4083666"/>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High Performance &amp; Secure</a:t>
              </a:r>
            </a:p>
          </p:txBody>
        </p:sp>
        <p:sp>
          <p:nvSpPr>
            <p:cNvPr id="18" name="Rounded Rectangle 17">
              <a:extLst>
                <a:ext uri="{FF2B5EF4-FFF2-40B4-BE49-F238E27FC236}">
                  <a16:creationId xmlns:a16="http://schemas.microsoft.com/office/drawing/2014/main" id="{BA12A5DD-BAB4-864F-800F-CE77A46F9DCF}"/>
                </a:ext>
              </a:extLst>
            </p:cNvPr>
            <p:cNvSpPr/>
            <p:nvPr/>
          </p:nvSpPr>
          <p:spPr>
            <a:xfrm>
              <a:off x="215762" y="5386245"/>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Innovation</a:t>
              </a:r>
            </a:p>
          </p:txBody>
        </p:sp>
      </p:grpSp>
    </p:spTree>
    <p:extLst>
      <p:ext uri="{BB962C8B-B14F-4D97-AF65-F5344CB8AC3E}">
        <p14:creationId xmlns:p14="http://schemas.microsoft.com/office/powerpoint/2010/main" val="3906885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8C8C85-6A89-41BB-B843-5D551442862C}"/>
              </a:ext>
            </a:extLst>
          </p:cNvPr>
          <p:cNvPicPr>
            <a:picLocks noChangeAspect="1"/>
          </p:cNvPicPr>
          <p:nvPr/>
        </p:nvPicPr>
        <p:blipFill rotWithShape="1">
          <a:blip r:embed="rId2"/>
          <a:srcRect t="11336"/>
          <a:stretch/>
        </p:blipFill>
        <p:spPr>
          <a:xfrm>
            <a:off x="457200" y="352817"/>
            <a:ext cx="7924800" cy="4799827"/>
          </a:xfrm>
          <a:prstGeom prst="rect">
            <a:avLst/>
          </a:prstGeom>
        </p:spPr>
      </p:pic>
    </p:spTree>
    <p:extLst>
      <p:ext uri="{BB962C8B-B14F-4D97-AF65-F5344CB8AC3E}">
        <p14:creationId xmlns:p14="http://schemas.microsoft.com/office/powerpoint/2010/main" val="48356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1A4239-F818-4A8B-B313-689493078372}"/>
              </a:ext>
            </a:extLst>
          </p:cNvPr>
          <p:cNvSpPr/>
          <p:nvPr/>
        </p:nvSpPr>
        <p:spPr>
          <a:xfrm>
            <a:off x="1600200" y="1761368"/>
            <a:ext cx="7464056" cy="1708160"/>
          </a:xfrm>
          <a:prstGeom prst="rect">
            <a:avLst/>
          </a:prstGeom>
          <a:solidFill>
            <a:schemeClr val="accent1">
              <a:lumMod val="20000"/>
              <a:lumOff val="80000"/>
            </a:schemeClr>
          </a:solidFill>
          <a:ln>
            <a:solidFill>
              <a:srgbClr val="002A7E"/>
            </a:solidFill>
          </a:ln>
        </p:spPr>
        <p:txBody>
          <a:bodyPr wrap="square">
            <a:spAutoFit/>
          </a:bodyPr>
          <a:lstStyle/>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SQL is for the most part standard and portable</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SQL can be used by people with “moderately” technical skills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Integration of SQL with programming languages</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Robust commercial offerings (Oracle, Microsoft SQL Server, IBM DB2)</a:t>
            </a:r>
          </a:p>
          <a:p>
            <a:pPr marL="342900" indent="-342900">
              <a:spcAft>
                <a:spcPts val="900"/>
              </a:spcAft>
              <a:buClr>
                <a:srgbClr val="C00000"/>
              </a:buClr>
              <a:buSzPct val="110000"/>
              <a:buFont typeface="Arial" panose="020B0604020202020204" pitchFamily="34" charset="0"/>
              <a:buChar char="•"/>
            </a:pPr>
            <a:r>
              <a:rPr lang="en-US" sz="1500" dirty="0">
                <a:latin typeface="Arial" panose="020B0604020202020204" pitchFamily="34" charset="0"/>
                <a:cs typeface="Arial" panose="020B0604020202020204" pitchFamily="34" charset="0"/>
              </a:rPr>
              <a:t>Robust open-source offerings (MySQL, PostgreSQL)</a:t>
            </a:r>
          </a:p>
        </p:txBody>
      </p:sp>
      <p:sp>
        <p:nvSpPr>
          <p:cNvPr id="10" name="TextBox 9"/>
          <p:cNvSpPr txBox="1"/>
          <p:nvPr/>
        </p:nvSpPr>
        <p:spPr>
          <a:xfrm>
            <a:off x="0" y="438150"/>
            <a:ext cx="9164783" cy="400110"/>
          </a:xfrm>
          <a:prstGeom prst="rect">
            <a:avLst/>
          </a:prstGeom>
          <a:noFill/>
        </p:spPr>
        <p:txBody>
          <a:bodyPr wrap="square" rtlCol="0">
            <a:spAutoFit/>
          </a:bodyPr>
          <a:lstStyle/>
          <a:p>
            <a:pPr>
              <a:lnSpc>
                <a:spcPts val="2400"/>
              </a:lnSpc>
            </a:pPr>
            <a:r>
              <a:rPr lang="en-US" b="1" dirty="0">
                <a:latin typeface="Arial" panose="020B0604020202020204" pitchFamily="34" charset="0"/>
                <a:cs typeface="Arial" panose="020B0604020202020204" pitchFamily="34" charset="0"/>
              </a:rPr>
              <a:t>Relational Databases are an incredible commercial success</a:t>
            </a:r>
          </a:p>
        </p:txBody>
      </p:sp>
      <p:grpSp>
        <p:nvGrpSpPr>
          <p:cNvPr id="13" name="Group 12">
            <a:extLst>
              <a:ext uri="{FF2B5EF4-FFF2-40B4-BE49-F238E27FC236}">
                <a16:creationId xmlns:a16="http://schemas.microsoft.com/office/drawing/2014/main" id="{2CB12C06-E528-7F49-B19A-90D4BC857320}"/>
              </a:ext>
            </a:extLst>
          </p:cNvPr>
          <p:cNvGrpSpPr/>
          <p:nvPr/>
        </p:nvGrpSpPr>
        <p:grpSpPr>
          <a:xfrm>
            <a:off x="76200" y="1276350"/>
            <a:ext cx="1410128" cy="3655131"/>
            <a:chOff x="215762" y="1478508"/>
            <a:chExt cx="1880170" cy="4873508"/>
          </a:xfrm>
        </p:grpSpPr>
        <p:sp>
          <p:nvSpPr>
            <p:cNvPr id="14" name="Rounded Rectangle 13">
              <a:extLst>
                <a:ext uri="{FF2B5EF4-FFF2-40B4-BE49-F238E27FC236}">
                  <a16:creationId xmlns:a16="http://schemas.microsoft.com/office/drawing/2014/main" id="{F616FE7F-695D-B940-81F4-465352E5579B}"/>
                </a:ext>
              </a:extLst>
            </p:cNvPr>
            <p:cNvSpPr/>
            <p:nvPr/>
          </p:nvSpPr>
          <p:spPr>
            <a:xfrm>
              <a:off x="215762" y="1478508"/>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Simple &amp; Powerful Model</a:t>
              </a:r>
            </a:p>
          </p:txBody>
        </p:sp>
        <p:sp>
          <p:nvSpPr>
            <p:cNvPr id="16" name="Rounded Rectangle 15">
              <a:extLst>
                <a:ext uri="{FF2B5EF4-FFF2-40B4-BE49-F238E27FC236}">
                  <a16:creationId xmlns:a16="http://schemas.microsoft.com/office/drawing/2014/main" id="{18CE5265-9A13-3545-A7A2-D8BCF810998F}"/>
                </a:ext>
              </a:extLst>
            </p:cNvPr>
            <p:cNvSpPr/>
            <p:nvPr/>
          </p:nvSpPr>
          <p:spPr>
            <a:xfrm>
              <a:off x="215762" y="2781087"/>
              <a:ext cx="1880170" cy="965771"/>
            </a:xfrm>
            <a:prstGeom prst="roundRect">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Standardization</a:t>
              </a:r>
            </a:p>
          </p:txBody>
        </p:sp>
        <p:sp>
          <p:nvSpPr>
            <p:cNvPr id="17" name="Rounded Rectangle 16">
              <a:extLst>
                <a:ext uri="{FF2B5EF4-FFF2-40B4-BE49-F238E27FC236}">
                  <a16:creationId xmlns:a16="http://schemas.microsoft.com/office/drawing/2014/main" id="{832F9660-77BB-3649-959A-4D95BE51E5DC}"/>
                </a:ext>
              </a:extLst>
            </p:cNvPr>
            <p:cNvSpPr/>
            <p:nvPr/>
          </p:nvSpPr>
          <p:spPr>
            <a:xfrm>
              <a:off x="215762" y="4083666"/>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High Performance &amp; Secure</a:t>
              </a:r>
            </a:p>
          </p:txBody>
        </p:sp>
        <p:sp>
          <p:nvSpPr>
            <p:cNvPr id="18" name="Rounded Rectangle 17">
              <a:extLst>
                <a:ext uri="{FF2B5EF4-FFF2-40B4-BE49-F238E27FC236}">
                  <a16:creationId xmlns:a16="http://schemas.microsoft.com/office/drawing/2014/main" id="{BA12A5DD-BAB4-864F-800F-CE77A46F9DCF}"/>
                </a:ext>
              </a:extLst>
            </p:cNvPr>
            <p:cNvSpPr/>
            <p:nvPr/>
          </p:nvSpPr>
          <p:spPr>
            <a:xfrm>
              <a:off x="215762" y="5386245"/>
              <a:ext cx="1880170" cy="965771"/>
            </a:xfrm>
            <a:prstGeom prst="roundRect">
              <a:avLst/>
            </a:prstGeom>
            <a:solidFill>
              <a:schemeClr val="bg1">
                <a:lumMod val="8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Innovation</a:t>
              </a:r>
            </a:p>
          </p:txBody>
        </p:sp>
      </p:grpSp>
    </p:spTree>
    <p:extLst>
      <p:ext uri="{BB962C8B-B14F-4D97-AF65-F5344CB8AC3E}">
        <p14:creationId xmlns:p14="http://schemas.microsoft.com/office/powerpoint/2010/main" val="1496879031"/>
      </p:ext>
    </p:extLst>
  </p:cSld>
  <p:clrMapOvr>
    <a:masterClrMapping/>
  </p:clrMapOvr>
</p:sld>
</file>

<file path=ppt/theme/theme1.xml><?xml version="1.0" encoding="utf-8"?>
<a:theme xmlns:a="http://schemas.openxmlformats.org/drawingml/2006/main" name="16-9 Light Backgroun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2-5-Texas-McCombs_PowerPoint_16-9_TEMPLATE" id="{0FF1D5ED-592F-C84B-A033-417FE0F64B3A}" vid="{DD3FE9A3-FB3A-8141-8AE8-76F77B07EA0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9580</TotalTime>
  <Words>1791</Words>
  <Application>Microsoft Office PowerPoint</Application>
  <PresentationFormat>On-screen Show (16:9)</PresentationFormat>
  <Paragraphs>242</Paragraphs>
  <Slides>29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Black</vt:lpstr>
      <vt:lpstr>Calibri</vt:lpstr>
      <vt:lpstr>Courier New</vt:lpstr>
      <vt:lpstr>RidleyGrotesk</vt:lpstr>
      <vt:lpstr>16-9 Light Background</vt:lpstr>
      <vt:lpstr>PowerPoint Presentation</vt:lpstr>
      <vt:lpstr>AGENDA</vt:lpstr>
      <vt:lpstr>Why did we create the rdbms?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 in NoSQL a schema is nice</vt:lpstr>
      <vt:lpstr>Data is relational…</vt:lpstr>
      <vt:lpstr>PowerPoint Presentation</vt:lpstr>
      <vt:lpstr>PowerPoint Presentation</vt:lpstr>
      <vt:lpstr>PowerPoint Presentation</vt:lpstr>
      <vt:lpstr>PowerPoint Presentation</vt:lpstr>
      <vt:lpstr>PowerPoint Presentation</vt:lpstr>
      <vt:lpstr>PowerPoint Presentation</vt:lpstr>
      <vt:lpstr>Looking Back</vt:lpstr>
      <vt:lpstr>Looking ahead</vt:lpstr>
      <vt:lpstr>Snowflake Cert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subject/>
  <dc:creator>University Marketing and Creative Services</dc:creator>
  <cp:keywords/>
  <dc:description/>
  <cp:lastModifiedBy>Clint Tuttle</cp:lastModifiedBy>
  <cp:revision>588</cp:revision>
  <cp:lastPrinted>2011-01-24T02:49:42Z</cp:lastPrinted>
  <dcterms:created xsi:type="dcterms:W3CDTF">2011-06-30T15:04:08Z</dcterms:created>
  <dcterms:modified xsi:type="dcterms:W3CDTF">2022-10-05T20:27:29Z</dcterms:modified>
  <cp:category/>
</cp:coreProperties>
</file>